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handoutMasterIdLst>
    <p:handoutMasterId r:id="rId27"/>
  </p:handoutMasterIdLst>
  <p:sldIdLst>
    <p:sldId id="256" r:id="rId2"/>
    <p:sldId id="257" r:id="rId3"/>
    <p:sldId id="259" r:id="rId4"/>
    <p:sldId id="284" r:id="rId5"/>
    <p:sldId id="290" r:id="rId6"/>
    <p:sldId id="260" r:id="rId7"/>
    <p:sldId id="261" r:id="rId8"/>
    <p:sldId id="262" r:id="rId9"/>
    <p:sldId id="263" r:id="rId10"/>
    <p:sldId id="264" r:id="rId11"/>
    <p:sldId id="265" r:id="rId12"/>
    <p:sldId id="285" r:id="rId13"/>
    <p:sldId id="287" r:id="rId14"/>
    <p:sldId id="288" r:id="rId15"/>
    <p:sldId id="268" r:id="rId16"/>
    <p:sldId id="269" r:id="rId17"/>
    <p:sldId id="289" r:id="rId18"/>
    <p:sldId id="270" r:id="rId19"/>
    <p:sldId id="271" r:id="rId20"/>
    <p:sldId id="272" r:id="rId21"/>
    <p:sldId id="273" r:id="rId22"/>
    <p:sldId id="274" r:id="rId23"/>
    <p:sldId id="275" r:id="rId24"/>
    <p:sldId id="277"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782B2451-B6E1-4F9F-8816-B1DEE9EFADB4}" type="datetimeFigureOut">
              <a:rPr lang="en-US" smtClean="0"/>
              <a:pPr/>
              <a:t>11/12/2018</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DB9B1335-24FF-4FAF-8D57-B31A14563549}" type="slidenum">
              <a:rPr lang="en-US" smtClean="0"/>
              <a:pPr/>
              <a:t>‹#›</a:t>
            </a:fld>
            <a:endParaRPr lang="en-US" dirty="0"/>
          </a:p>
        </p:txBody>
      </p:sp>
    </p:spTree>
    <p:extLst>
      <p:ext uri="{BB962C8B-B14F-4D97-AF65-F5344CB8AC3E}">
        <p14:creationId xmlns:p14="http://schemas.microsoft.com/office/powerpoint/2010/main" xmlns="" val="2021211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505D676-0400-419A-9A6F-27B4929F999C}" type="datetimeFigureOut">
              <a:rPr lang="en-GB" smtClean="0"/>
              <a:pPr/>
              <a:t>12/11/2018</a:t>
            </a:fld>
            <a:endParaRPr lang="en-GB"/>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C71DF97-0C59-4382-B438-47DB0B1C6B79}" type="slidenum">
              <a:rPr lang="en-GB" smtClean="0"/>
              <a:pPr/>
              <a:t>‹#›</a:t>
            </a:fld>
            <a:endParaRPr lang="en-GB"/>
          </a:p>
        </p:txBody>
      </p:sp>
    </p:spTree>
    <p:extLst>
      <p:ext uri="{BB962C8B-B14F-4D97-AF65-F5344CB8AC3E}">
        <p14:creationId xmlns:p14="http://schemas.microsoft.com/office/powerpoint/2010/main" xmlns="" val="2422654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began its business in 1964 as an importer and distributor of Japanese track shoes which was made in Japan (</a:t>
            </a:r>
            <a:r>
              <a:rPr lang="en-GB" dirty="0" err="1" smtClean="0"/>
              <a:t>Wilsey</a:t>
            </a:r>
            <a:r>
              <a:rPr lang="en-GB" dirty="0" smtClean="0"/>
              <a:t> &amp; </a:t>
            </a:r>
            <a:r>
              <a:rPr lang="en-GB" dirty="0" err="1" smtClean="0"/>
              <a:t>Lichtig</a:t>
            </a:r>
            <a:r>
              <a:rPr lang="en-GB" dirty="0" smtClean="0"/>
              <a:t>, 2018). However, it began to</a:t>
            </a:r>
            <a:r>
              <a:rPr lang="en-GB" baseline="0" dirty="0" smtClean="0"/>
              <a:t> loose workers after the United States came out of recession in 1984 hence closing its factories.</a:t>
            </a:r>
            <a:endParaRPr lang="en-GB" dirty="0" smtClean="0"/>
          </a:p>
          <a:p>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2</a:t>
            </a:fld>
            <a:endParaRPr lang="en-GB"/>
          </a:p>
        </p:txBody>
      </p:sp>
    </p:spTree>
    <p:extLst>
      <p:ext uri="{BB962C8B-B14F-4D97-AF65-F5344CB8AC3E}">
        <p14:creationId xmlns:p14="http://schemas.microsoft.com/office/powerpoint/2010/main" xmlns="" val="3865461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Nike’s market in the United States is likely to be high probably because of the</a:t>
            </a:r>
            <a:r>
              <a:rPr lang="en-GB" baseline="0" dirty="0" smtClean="0"/>
              <a:t> population of the country. Nike has more than 500,000 workers working on Nike shoes and clothes around the world (</a:t>
            </a:r>
            <a:r>
              <a:rPr lang="en-GB" baseline="0" dirty="0" err="1" smtClean="0"/>
              <a:t>Wilsey</a:t>
            </a:r>
            <a:r>
              <a:rPr lang="en-GB" baseline="0" dirty="0" smtClean="0"/>
              <a:t> &amp; </a:t>
            </a:r>
            <a:r>
              <a:rPr lang="en-GB" baseline="0" dirty="0" err="1" smtClean="0"/>
              <a:t>Lichtig</a:t>
            </a:r>
            <a:r>
              <a:rPr lang="en-GB" baseline="0" dirty="0" smtClean="0"/>
              <a:t>, 2018).</a:t>
            </a:r>
          </a:p>
        </p:txBody>
      </p:sp>
      <p:sp>
        <p:nvSpPr>
          <p:cNvPr id="4" name="Slide Number Placeholder 3"/>
          <p:cNvSpPr>
            <a:spLocks noGrp="1"/>
          </p:cNvSpPr>
          <p:nvPr>
            <p:ph type="sldNum" sz="quarter" idx="10"/>
          </p:nvPr>
        </p:nvSpPr>
        <p:spPr/>
        <p:txBody>
          <a:bodyPr/>
          <a:lstStyle/>
          <a:p>
            <a:fld id="{7C71DF97-0C59-4382-B438-47DB0B1C6B79}" type="slidenum">
              <a:rPr lang="en-GB" smtClean="0"/>
              <a:pPr/>
              <a:t>3</a:t>
            </a:fld>
            <a:endParaRPr lang="en-GB"/>
          </a:p>
        </p:txBody>
      </p:sp>
    </p:spTree>
    <p:extLst>
      <p:ext uri="{BB962C8B-B14F-4D97-AF65-F5344CB8AC3E}">
        <p14:creationId xmlns:p14="http://schemas.microsoft.com/office/powerpoint/2010/main" xmlns="" val="1494935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Company</a:t>
            </a:r>
            <a:r>
              <a:rPr lang="en-GB" baseline="0" dirty="0" smtClean="0"/>
              <a:t> became the first industry that embraced a code of conduct in factories across Asia. Some of the aspects of poor conditions in the Company are; excessive overtime, forced overtime, beating workers and firing expectant workers (</a:t>
            </a:r>
            <a:r>
              <a:rPr lang="en-GB" baseline="0" dirty="0" err="1" smtClean="0"/>
              <a:t>Wilsey</a:t>
            </a:r>
            <a:r>
              <a:rPr lang="en-GB" baseline="0" dirty="0" smtClean="0"/>
              <a:t> &amp; </a:t>
            </a:r>
            <a:r>
              <a:rPr lang="en-GB" baseline="0" dirty="0" err="1" smtClean="0"/>
              <a:t>Lichtig</a:t>
            </a:r>
            <a:r>
              <a:rPr lang="en-GB" baseline="0" dirty="0" smtClean="0"/>
              <a:t>, 2018).</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4</a:t>
            </a:fld>
            <a:endParaRPr lang="en-GB"/>
          </a:p>
        </p:txBody>
      </p:sp>
    </p:spTree>
    <p:extLst>
      <p:ext uri="{BB962C8B-B14F-4D97-AF65-F5344CB8AC3E}">
        <p14:creationId xmlns:p14="http://schemas.microsoft.com/office/powerpoint/2010/main" xmlns="" val="3533833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Company</a:t>
            </a:r>
            <a:r>
              <a:rPr lang="en-GB" baseline="0" dirty="0" smtClean="0"/>
              <a:t> is blamed by the public for firing employee for participating in strikes, practicing child labor, and no compensation for worker who injured or killed on the job (Yang &amp; Hsu, 2017). The workers who work in this Company don’t know anything concerning their rights.</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5</a:t>
            </a:fld>
            <a:endParaRPr lang="en-GB"/>
          </a:p>
        </p:txBody>
      </p:sp>
    </p:spTree>
    <p:extLst>
      <p:ext uri="{BB962C8B-B14F-4D97-AF65-F5344CB8AC3E}">
        <p14:creationId xmlns:p14="http://schemas.microsoft.com/office/powerpoint/2010/main" xmlns="" val="2802666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of the main stakeholders of Nike include;</a:t>
            </a:r>
            <a:r>
              <a:rPr lang="en-GB" baseline="0" dirty="0" smtClean="0"/>
              <a:t> local governments, local contractors and factory workers.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6</a:t>
            </a:fld>
            <a:endParaRPr lang="en-GB"/>
          </a:p>
        </p:txBody>
      </p:sp>
    </p:spTree>
    <p:extLst>
      <p:ext uri="{BB962C8B-B14F-4D97-AF65-F5344CB8AC3E}">
        <p14:creationId xmlns:p14="http://schemas.microsoft.com/office/powerpoint/2010/main" xmlns="" val="279321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management of Nike Company should consider both external and internal factors in order to come up with a perfect answer that will increase the sales of the Company.</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7</a:t>
            </a:fld>
            <a:endParaRPr lang="en-GB"/>
          </a:p>
        </p:txBody>
      </p:sp>
    </p:spTree>
    <p:extLst>
      <p:ext uri="{BB962C8B-B14F-4D97-AF65-F5344CB8AC3E}">
        <p14:creationId xmlns:p14="http://schemas.microsoft.com/office/powerpoint/2010/main" xmlns="" val="1414935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Company emphasized</a:t>
            </a:r>
            <a:r>
              <a:rPr lang="en-GB" dirty="0" smtClean="0"/>
              <a:t> that the workers were not exploited but instead they received benefits from working at the factories. However, it</a:t>
            </a:r>
            <a:r>
              <a:rPr lang="en-GB" baseline="0" dirty="0" smtClean="0"/>
              <a:t> is still evident that Nike exploits its workers through paying them little wages (Morning, 2016).</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8</a:t>
            </a:fld>
            <a:endParaRPr lang="en-GB"/>
          </a:p>
        </p:txBody>
      </p:sp>
    </p:spTree>
    <p:extLst>
      <p:ext uri="{BB962C8B-B14F-4D97-AF65-F5344CB8AC3E}">
        <p14:creationId xmlns:p14="http://schemas.microsoft.com/office/powerpoint/2010/main" xmlns="" val="1981957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Company is likely</a:t>
            </a:r>
            <a:r>
              <a:rPr lang="en-GB" baseline="0" dirty="0" smtClean="0"/>
              <a:t> to undergo costs on the damaged reputation and bad brand image with an aim to improve it. As a result, there will be increased profits and lower cost of production.</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9</a:t>
            </a:fld>
            <a:endParaRPr lang="en-GB"/>
          </a:p>
        </p:txBody>
      </p:sp>
    </p:spTree>
    <p:extLst>
      <p:ext uri="{BB962C8B-B14F-4D97-AF65-F5344CB8AC3E}">
        <p14:creationId xmlns:p14="http://schemas.microsoft.com/office/powerpoint/2010/main" xmlns="" val="3580685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Human</a:t>
            </a:r>
            <a:r>
              <a:rPr lang="en-GB" baseline="0" dirty="0" smtClean="0"/>
              <a:t> Rights attempts to help and advocate for the rights of workers while they work. This will act as a motivating agent which is likely to improve the company in its sales, market gaps and recognition (Moore , 2011).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10</a:t>
            </a:fld>
            <a:endParaRPr lang="en-GB"/>
          </a:p>
        </p:txBody>
      </p:sp>
    </p:spTree>
    <p:extLst>
      <p:ext uri="{BB962C8B-B14F-4D97-AF65-F5344CB8AC3E}">
        <p14:creationId xmlns:p14="http://schemas.microsoft.com/office/powerpoint/2010/main" xmlns="" val="117941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can move its production out of countries that are run by a dictatorship government. This may be an excellent strategy that may provide other countries with an opportunity to enjoy the services of Nike Company.</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11</a:t>
            </a:fld>
            <a:endParaRPr lang="en-GB"/>
          </a:p>
        </p:txBody>
      </p:sp>
    </p:spTree>
    <p:extLst>
      <p:ext uri="{BB962C8B-B14F-4D97-AF65-F5344CB8AC3E}">
        <p14:creationId xmlns:p14="http://schemas.microsoft.com/office/powerpoint/2010/main" xmlns="" val="1327303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Local contractors and</a:t>
            </a:r>
            <a:r>
              <a:rPr lang="en-GB" baseline="0" dirty="0" smtClean="0"/>
              <a:t> governments are among the main stakeholders of the Company. Nike may decide to pay off the costs with an aim of benefiting whistle-blowers, improve reputation as well as a better brand image.</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12</a:t>
            </a:fld>
            <a:endParaRPr lang="en-GB"/>
          </a:p>
        </p:txBody>
      </p:sp>
    </p:spTree>
    <p:extLst>
      <p:ext uri="{BB962C8B-B14F-4D97-AF65-F5344CB8AC3E}">
        <p14:creationId xmlns:p14="http://schemas.microsoft.com/office/powerpoint/2010/main" xmlns="" val="1048002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Factory</a:t>
            </a:r>
            <a:r>
              <a:rPr lang="en-GB" baseline="0" dirty="0" smtClean="0"/>
              <a:t> workers may undergo costs like; loss of life, injuries, medical expenses that are related to injuries as well as making decisions with incomplete information. As a result, the benefits may be acceptable working conditions, paid acceptable wages and the maintenance of their Human rights.</a:t>
            </a:r>
          </a:p>
          <a:p>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13</a:t>
            </a:fld>
            <a:endParaRPr lang="en-GB"/>
          </a:p>
        </p:txBody>
      </p:sp>
    </p:spTree>
    <p:extLst>
      <p:ext uri="{BB962C8B-B14F-4D97-AF65-F5344CB8AC3E}">
        <p14:creationId xmlns:p14="http://schemas.microsoft.com/office/powerpoint/2010/main" xmlns="" val="4281755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Factory workers</a:t>
            </a:r>
            <a:r>
              <a:rPr lang="en-GB" baseline="0" dirty="0" smtClean="0"/>
              <a:t> may be subject to receiving benefits such as acceptable working conditions, paid acceptable wages and the maintenance of their Human rights. Nike Company may also seek to improve reputation and better brand image for the benefit of its customers. </a:t>
            </a:r>
          </a:p>
          <a:p>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14</a:t>
            </a:fld>
            <a:endParaRPr lang="en-GB"/>
          </a:p>
        </p:txBody>
      </p:sp>
    </p:spTree>
    <p:extLst>
      <p:ext uri="{BB962C8B-B14F-4D97-AF65-F5344CB8AC3E}">
        <p14:creationId xmlns:p14="http://schemas.microsoft.com/office/powerpoint/2010/main" xmlns="" val="1189182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Company is not different because its workers have enabled it maintain its strength in the competitive market. The Company may also protect its workers from being harmed physically when they are working.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15</a:t>
            </a:fld>
            <a:endParaRPr lang="en-GB"/>
          </a:p>
        </p:txBody>
      </p:sp>
    </p:spTree>
    <p:extLst>
      <p:ext uri="{BB962C8B-B14F-4D97-AF65-F5344CB8AC3E}">
        <p14:creationId xmlns:p14="http://schemas.microsoft.com/office/powerpoint/2010/main" xmlns="" val="2988284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Duty of Care may be critical in ensuring that these abusive acts are avoided for the safeness of workers. In</a:t>
            </a:r>
            <a:r>
              <a:rPr lang="en-GB" baseline="0" dirty="0" smtClean="0"/>
              <a:t> addition</a:t>
            </a:r>
            <a:r>
              <a:rPr lang="en-GB" dirty="0" smtClean="0"/>
              <a:t>, the Human Right is vital for ensuring that Nike will maintain human right of its workers.</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16</a:t>
            </a:fld>
            <a:endParaRPr lang="en-GB"/>
          </a:p>
        </p:txBody>
      </p:sp>
    </p:spTree>
    <p:extLst>
      <p:ext uri="{BB962C8B-B14F-4D97-AF65-F5344CB8AC3E}">
        <p14:creationId xmlns:p14="http://schemas.microsoft.com/office/powerpoint/2010/main" xmlns="" val="3884467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intentions of the management should be geared towards making the public happy and content of the services needed. This may be governed by production of safe products that are according to health standards of</a:t>
            </a:r>
            <a:r>
              <a:rPr lang="en-GB" baseline="0" dirty="0" smtClean="0"/>
              <a:t> workers.</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17</a:t>
            </a:fld>
            <a:endParaRPr lang="en-GB"/>
          </a:p>
        </p:txBody>
      </p:sp>
    </p:spTree>
    <p:extLst>
      <p:ext uri="{BB962C8B-B14F-4D97-AF65-F5344CB8AC3E}">
        <p14:creationId xmlns:p14="http://schemas.microsoft.com/office/powerpoint/2010/main" xmlns="" val="2605140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Nike should move its production out of countries that are run by a dictatorship, do not respect human right, or have labor regulations which do not protect its labor force. A stable country might be in a pole position to present a conducive environment that will allow development and success of the Company.</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18</a:t>
            </a:fld>
            <a:endParaRPr lang="en-GB"/>
          </a:p>
        </p:txBody>
      </p:sp>
    </p:spTree>
    <p:extLst>
      <p:ext uri="{BB962C8B-B14F-4D97-AF65-F5344CB8AC3E}">
        <p14:creationId xmlns:p14="http://schemas.microsoft.com/office/powerpoint/2010/main" xmlns="" val="3576107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company revenue increased have significantly increased by a notable 10% yearly in the last 10 years (Nasdaq, 2018). For that reason, it is evident to assert that Nike is trying to implement corporate social responsibility projects and CSR advertisement to restore its corporate image.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19</a:t>
            </a:fld>
            <a:endParaRPr lang="en-GB"/>
          </a:p>
        </p:txBody>
      </p:sp>
    </p:spTree>
    <p:extLst>
      <p:ext uri="{BB962C8B-B14F-4D97-AF65-F5344CB8AC3E}">
        <p14:creationId xmlns:p14="http://schemas.microsoft.com/office/powerpoint/2010/main" xmlns="" val="377165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Other corporations should also seek to accommodate the mentioned strategies as a way to improve sales, the Company’s brand image as well as the code of conduct. Nike is sincerely trying to restore its corporate image in terms of social responsibility (Yang &amp; Hsu, 2017).  </a:t>
            </a:r>
            <a:endParaRPr lang="en-GB" dirty="0"/>
          </a:p>
        </p:txBody>
      </p:sp>
      <p:sp>
        <p:nvSpPr>
          <p:cNvPr id="4" name="Slide Number Placeholder 3"/>
          <p:cNvSpPr>
            <a:spLocks noGrp="1"/>
          </p:cNvSpPr>
          <p:nvPr>
            <p:ph type="sldNum" sz="quarter" idx="10"/>
          </p:nvPr>
        </p:nvSpPr>
        <p:spPr/>
        <p:txBody>
          <a:bodyPr/>
          <a:lstStyle/>
          <a:p>
            <a:fld id="{7C71DF97-0C59-4382-B438-47DB0B1C6B79}" type="slidenum">
              <a:rPr lang="en-GB" smtClean="0"/>
              <a:pPr/>
              <a:t>20</a:t>
            </a:fld>
            <a:endParaRPr lang="en-GB"/>
          </a:p>
        </p:txBody>
      </p:sp>
    </p:spTree>
    <p:extLst>
      <p:ext uri="{BB962C8B-B14F-4D97-AF65-F5344CB8AC3E}">
        <p14:creationId xmlns:p14="http://schemas.microsoft.com/office/powerpoint/2010/main" xmlns="" val="2964653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6952266-A43A-477E-842D-32B8FE1036A7}" type="datetimeFigureOut">
              <a:rPr lang="en-US" smtClean="0"/>
              <a:pPr/>
              <a:t>11/12/2018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676B935-8D05-436B-A9C2-2515907A8EB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676B935-8D05-436B-A9C2-2515907A8EBF}"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676B935-8D05-436B-A9C2-2515907A8EBF}"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676B935-8D05-436B-A9C2-2515907A8EBF}"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676B935-8D05-436B-A9C2-2515907A8EB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676B935-8D05-436B-A9C2-2515907A8EBF}"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676B935-8D05-436B-A9C2-2515907A8EB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6952266-A43A-477E-842D-32B8FE1036A7}" type="datetimeFigureOut">
              <a:rPr lang="en-US" smtClean="0"/>
              <a:pPr/>
              <a:t>11/12/2018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676B935-8D05-436B-A9C2-2515907A8EB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6952266-A43A-477E-842D-32B8FE1036A7}" type="datetimeFigureOut">
              <a:rPr lang="en-US" smtClean="0"/>
              <a:pPr/>
              <a:t>11/12/2018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676B935-8D05-436B-A9C2-2515907A8EBF}"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676B935-8D05-436B-A9C2-2515907A8EB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6952266-A43A-477E-842D-32B8FE1036A7}" type="datetimeFigureOut">
              <a:rPr lang="en-US" smtClean="0"/>
              <a:pPr/>
              <a:t>11/12/2018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676B935-8D05-436B-A9C2-2515907A8EB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6952266-A43A-477E-842D-32B8FE1036A7}" type="datetimeFigureOut">
              <a:rPr lang="en-US" smtClean="0"/>
              <a:pPr/>
              <a:t>11/12/2018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676B935-8D05-436B-A9C2-2515907A8EB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28B_sZZ6km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nasdaq.com/symbol/nke/financials?query=income-stateme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Nike and the Global Labor Market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8066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8915400" cy="5715000"/>
          </a:xfrm>
        </p:spPr>
        <p:txBody>
          <a:bodyPr/>
          <a:lstStyle/>
          <a:p>
            <a:r>
              <a:rPr lang="en-US" sz="2000" dirty="0">
                <a:latin typeface="Times New Roman" panose="02020603050405020304" pitchFamily="18" charset="0"/>
                <a:cs typeface="Times New Roman" panose="02020603050405020304" pitchFamily="18" charset="0"/>
              </a:rPr>
              <a:t>Nike began </a:t>
            </a:r>
            <a:r>
              <a:rPr lang="en-US" sz="2000" dirty="0" smtClean="0">
                <a:latin typeface="Times New Roman" panose="02020603050405020304" pitchFamily="18" charset="0"/>
                <a:cs typeface="Times New Roman" panose="02020603050405020304" pitchFamily="18" charset="0"/>
              </a:rPr>
              <a:t>its business in </a:t>
            </a:r>
            <a:r>
              <a:rPr lang="en-US" sz="2000" dirty="0">
                <a:latin typeface="Times New Roman" panose="02020603050405020304" pitchFamily="18" charset="0"/>
                <a:cs typeface="Times New Roman" panose="02020603050405020304" pitchFamily="18" charset="0"/>
              </a:rPr>
              <a:t>1964 as an importer and distributor of Japanese track </a:t>
            </a:r>
            <a:r>
              <a:rPr lang="en-US" sz="2000" dirty="0" smtClean="0">
                <a:latin typeface="Times New Roman" panose="02020603050405020304" pitchFamily="18" charset="0"/>
                <a:cs typeface="Times New Roman" panose="02020603050405020304" pitchFamily="18" charset="0"/>
              </a:rPr>
              <a:t>shoes which was </a:t>
            </a:r>
            <a:r>
              <a:rPr lang="en-US" sz="2000" dirty="0">
                <a:latin typeface="Times New Roman" panose="02020603050405020304" pitchFamily="18" charset="0"/>
                <a:cs typeface="Times New Roman" panose="02020603050405020304" pitchFamily="18" charset="0"/>
              </a:rPr>
              <a:t>made </a:t>
            </a:r>
            <a:r>
              <a:rPr lang="en-US" sz="2000" dirty="0" smtClean="0">
                <a:latin typeface="Times New Roman" panose="02020603050405020304" pitchFamily="18" charset="0"/>
                <a:cs typeface="Times New Roman" panose="02020603050405020304" pitchFamily="18" charset="0"/>
              </a:rPr>
              <a:t>in Japan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Wilsey</a:t>
            </a:r>
            <a:r>
              <a:rPr lang="en-US" sz="2000" dirty="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Lichtig</a:t>
            </a:r>
            <a:r>
              <a:rPr lang="en-US" sz="2000" dirty="0" smtClean="0">
                <a:latin typeface="Times New Roman" panose="02020603050405020304" pitchFamily="18" charset="0"/>
                <a:cs typeface="Times New Roman" panose="02020603050405020304" pitchFamily="18" charset="0"/>
              </a:rPr>
              <a:t>, 2018).</a:t>
            </a:r>
          </a:p>
          <a:p>
            <a:r>
              <a:rPr lang="en-US" sz="2000" dirty="0" smtClean="0">
                <a:latin typeface="Times New Roman" panose="02020603050405020304" pitchFamily="18" charset="0"/>
                <a:cs typeface="Times New Roman" panose="02020603050405020304" pitchFamily="18" charset="0"/>
              </a:rPr>
              <a:t>Nike began </a:t>
            </a:r>
            <a:r>
              <a:rPr lang="en-US" sz="2000" dirty="0">
                <a:latin typeface="Times New Roman" panose="02020603050405020304" pitchFamily="18" charset="0"/>
                <a:cs typeface="Times New Roman" panose="02020603050405020304" pitchFamily="18" charset="0"/>
              </a:rPr>
              <a:t>making shoes in Taiwan and </a:t>
            </a:r>
            <a:r>
              <a:rPr lang="en-US" sz="2000" dirty="0" smtClean="0">
                <a:latin typeface="Times New Roman" panose="02020603050405020304" pitchFamily="18" charset="0"/>
                <a:cs typeface="Times New Roman" panose="02020603050405020304" pitchFamily="18" charset="0"/>
              </a:rPr>
              <a:t>Korea in 1977 and </a:t>
            </a:r>
            <a:r>
              <a:rPr lang="en-US" sz="2000" dirty="0">
                <a:latin typeface="Times New Roman" panose="02020603050405020304" pitchFamily="18" charset="0"/>
                <a:cs typeface="Times New Roman" panose="02020603050405020304" pitchFamily="18" charset="0"/>
              </a:rPr>
              <a:t>made up to 15% of </a:t>
            </a:r>
            <a:r>
              <a:rPr lang="en-US" sz="2000" dirty="0" smtClean="0">
                <a:latin typeface="Times New Roman" panose="02020603050405020304" pitchFamily="18" charset="0"/>
                <a:cs typeface="Times New Roman" panose="02020603050405020304" pitchFamily="18" charset="0"/>
              </a:rPr>
              <a:t>its shoe </a:t>
            </a:r>
            <a:r>
              <a:rPr lang="en-US" sz="2000" dirty="0">
                <a:latin typeface="Times New Roman" panose="02020603050405020304" pitchFamily="18" charset="0"/>
                <a:cs typeface="Times New Roman" panose="02020603050405020304" pitchFamily="18" charset="0"/>
              </a:rPr>
              <a:t>products in </a:t>
            </a:r>
            <a:r>
              <a:rPr lang="en-US" sz="2000" dirty="0" smtClean="0">
                <a:latin typeface="Times New Roman" panose="02020603050405020304" pitchFamily="18" charset="0"/>
                <a:cs typeface="Times New Roman" panose="02020603050405020304" pitchFamily="18" charset="0"/>
              </a:rPr>
              <a:t>New Hampshire.</a:t>
            </a:r>
          </a:p>
          <a:p>
            <a:r>
              <a:rPr lang="en-US" sz="2000" dirty="0" smtClean="0">
                <a:latin typeface="Times New Roman" panose="02020603050405020304" pitchFamily="18" charset="0"/>
                <a:cs typeface="Times New Roman" panose="02020603050405020304" pitchFamily="18" charset="0"/>
              </a:rPr>
              <a:t>This success of making </a:t>
            </a:r>
            <a:r>
              <a:rPr lang="en-US" sz="2000" dirty="0">
                <a:latin typeface="Times New Roman" panose="02020603050405020304" pitchFamily="18" charset="0"/>
                <a:cs typeface="Times New Roman" panose="02020603050405020304" pitchFamily="18" charset="0"/>
              </a:rPr>
              <a:t>shoes in </a:t>
            </a:r>
            <a:r>
              <a:rPr lang="en-US" sz="2000" dirty="0" smtClean="0">
                <a:latin typeface="Times New Roman" panose="02020603050405020304" pitchFamily="18" charset="0"/>
                <a:cs typeface="Times New Roman" panose="02020603050405020304" pitchFamily="18" charset="0"/>
              </a:rPr>
              <a:t>the U. S happened </a:t>
            </a:r>
            <a:r>
              <a:rPr lang="en-US" sz="2000" dirty="0">
                <a:latin typeface="Times New Roman" panose="02020603050405020304" pitchFamily="18" charset="0"/>
                <a:cs typeface="Times New Roman" panose="02020603050405020304" pitchFamily="18" charset="0"/>
              </a:rPr>
              <a:t>during </a:t>
            </a:r>
            <a:r>
              <a:rPr lang="en-US" sz="2000" dirty="0" smtClean="0">
                <a:latin typeface="Times New Roman" panose="02020603050405020304" pitchFamily="18" charset="0"/>
                <a:cs typeface="Times New Roman" panose="02020603050405020304" pitchFamily="18" charset="0"/>
              </a:rPr>
              <a:t>the severe recession.</a:t>
            </a:r>
          </a:p>
          <a:p>
            <a:r>
              <a:rPr lang="en-US" sz="2000" dirty="0" smtClean="0">
                <a:latin typeface="Times New Roman" panose="02020603050405020304" pitchFamily="18" charset="0"/>
                <a:cs typeface="Times New Roman" panose="02020603050405020304" pitchFamily="18" charset="0"/>
              </a:rPr>
              <a:t>After the U.S came </a:t>
            </a:r>
            <a:r>
              <a:rPr lang="en-US" sz="2000" dirty="0">
                <a:latin typeface="Times New Roman" panose="02020603050405020304" pitchFamily="18" charset="0"/>
                <a:cs typeface="Times New Roman" panose="02020603050405020304" pitchFamily="18" charset="0"/>
              </a:rPr>
              <a:t>out of that </a:t>
            </a:r>
            <a:r>
              <a:rPr lang="en-US" sz="2000" dirty="0" smtClean="0">
                <a:latin typeface="Times New Roman" panose="02020603050405020304" pitchFamily="18" charset="0"/>
                <a:cs typeface="Times New Roman" panose="02020603050405020304" pitchFamily="18" charset="0"/>
              </a:rPr>
              <a:t>recession, Nike </a:t>
            </a:r>
            <a:r>
              <a:rPr lang="en-US" sz="2000" dirty="0">
                <a:latin typeface="Times New Roman" panose="02020603050405020304" pitchFamily="18" charset="0"/>
                <a:cs typeface="Times New Roman" panose="02020603050405020304" pitchFamily="18" charset="0"/>
              </a:rPr>
              <a:t>began to lose </a:t>
            </a:r>
            <a:r>
              <a:rPr lang="en-US" sz="2000" dirty="0" smtClean="0">
                <a:latin typeface="Times New Roman" panose="02020603050405020304" pitchFamily="18" charset="0"/>
                <a:cs typeface="Times New Roman" panose="02020603050405020304" pitchFamily="18" charset="0"/>
              </a:rPr>
              <a:t>workers and in 1984, it </a:t>
            </a:r>
            <a:r>
              <a:rPr lang="en-US" sz="2000" dirty="0">
                <a:latin typeface="Times New Roman" panose="02020603050405020304" pitchFamily="18" charset="0"/>
                <a:cs typeface="Times New Roman" panose="02020603050405020304" pitchFamily="18" charset="0"/>
              </a:rPr>
              <a:t>closed </a:t>
            </a:r>
            <a:r>
              <a:rPr lang="en-US" sz="2000" dirty="0" smtClean="0">
                <a:latin typeface="Times New Roman" panose="02020603050405020304" pitchFamily="18" charset="0"/>
                <a:cs typeface="Times New Roman" panose="02020603050405020304" pitchFamily="18" charset="0"/>
              </a:rPr>
              <a:t>its </a:t>
            </a:r>
            <a:r>
              <a:rPr lang="en-US" sz="2000" dirty="0">
                <a:latin typeface="Times New Roman" panose="02020603050405020304" pitchFamily="18" charset="0"/>
                <a:cs typeface="Times New Roman" panose="02020603050405020304" pitchFamily="18" charset="0"/>
              </a:rPr>
              <a:t>factories in the U. </a:t>
            </a:r>
            <a:r>
              <a:rPr lang="en-US" sz="2000" dirty="0" smtClean="0">
                <a:latin typeface="Times New Roman" panose="02020603050405020304" pitchFamily="18" charset="0"/>
                <a:cs typeface="Times New Roman" panose="02020603050405020304" pitchFamily="18" charset="0"/>
              </a:rPr>
              <a:t>S.</a:t>
            </a:r>
            <a:endParaRPr lang="en-US" sz="2000" dirty="0">
              <a:latin typeface="Times New Roman" panose="02020603050405020304" pitchFamily="18" charset="0"/>
              <a:cs typeface="Times New Roman" panose="02020603050405020304" pitchFamily="18" charset="0"/>
            </a:endParaRPr>
          </a:p>
          <a:p>
            <a:endParaRPr lang="en-US" dirty="0" smtClean="0">
              <a:solidFill>
                <a:schemeClr val="accent1"/>
              </a:solidFill>
            </a:endParaRPr>
          </a:p>
          <a:p>
            <a:pPr marL="0" indent="0">
              <a:buNone/>
            </a:pPr>
            <a:endParaRPr lang="en-US" dirty="0"/>
          </a:p>
        </p:txBody>
      </p:sp>
      <p:sp>
        <p:nvSpPr>
          <p:cNvPr id="2" name="Title 1"/>
          <p:cNvSpPr>
            <a:spLocks noGrp="1"/>
          </p:cNvSpPr>
          <p:nvPr>
            <p:ph type="title"/>
          </p:nvPr>
        </p:nvSpPr>
        <p:spPr>
          <a:xfrm>
            <a:off x="457200" y="152400"/>
            <a:ext cx="8229600" cy="685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Key Facts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50943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lvl="1"/>
            <a:endParaRPr lang="en-US" dirty="0" smtClean="0"/>
          </a:p>
        </p:txBody>
      </p:sp>
      <p:sp>
        <p:nvSpPr>
          <p:cNvPr id="2" name="Title 1"/>
          <p:cNvSpPr>
            <a:spLocks noGrp="1"/>
          </p:cNvSpPr>
          <p:nvPr>
            <p:ph type="title"/>
          </p:nvPr>
        </p:nvSpPr>
        <p:spPr>
          <a:xfrm>
            <a:off x="457200" y="0"/>
            <a:ext cx="8229600" cy="9144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Key Facts</a:t>
            </a:r>
            <a:endParaRPr lang="en-US" sz="2800" dirty="0">
              <a:latin typeface="Times New Roman" panose="02020603050405020304" pitchFamily="18" charset="0"/>
              <a:cs typeface="Times New Roman" panose="02020603050405020304" pitchFamily="18" charset="0"/>
            </a:endParaRPr>
          </a:p>
        </p:txBody>
      </p:sp>
      <p:sp>
        <p:nvSpPr>
          <p:cNvPr id="4" name="Content Placeholder 2"/>
          <p:cNvSpPr txBox="1">
            <a:spLocks/>
          </p:cNvSpPr>
          <p:nvPr/>
        </p:nvSpPr>
        <p:spPr>
          <a:xfrm>
            <a:off x="0" y="1219200"/>
            <a:ext cx="8915400" cy="56388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000" dirty="0">
                <a:latin typeface="Times New Roman" panose="02020603050405020304" pitchFamily="18" charset="0"/>
                <a:cs typeface="Times New Roman" panose="02020603050405020304" pitchFamily="18" charset="0"/>
              </a:rPr>
              <a:t>Nike claim that if it </a:t>
            </a:r>
            <a:r>
              <a:rPr lang="en-US" sz="2000" dirty="0" smtClean="0">
                <a:latin typeface="Times New Roman" panose="02020603050405020304" pitchFamily="18" charset="0"/>
                <a:cs typeface="Times New Roman" panose="02020603050405020304" pitchFamily="18" charset="0"/>
              </a:rPr>
              <a:t>goes </a:t>
            </a:r>
            <a:r>
              <a:rPr lang="en-US" sz="2000" dirty="0">
                <a:latin typeface="Times New Roman" panose="02020603050405020304" pitchFamily="18" charset="0"/>
                <a:cs typeface="Times New Roman" panose="02020603050405020304" pitchFamily="18" charset="0"/>
              </a:rPr>
              <a:t>back to the U S, its shoes would go up $100 to $170 or $175 instead of 70 or </a:t>
            </a:r>
            <a:r>
              <a:rPr lang="en-US" sz="2000" dirty="0" smtClean="0">
                <a:latin typeface="Times New Roman" panose="02020603050405020304" pitchFamily="18" charset="0"/>
                <a:cs typeface="Times New Roman" panose="02020603050405020304" pitchFamily="18" charset="0"/>
              </a:rPr>
              <a:t>75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Wilsey</a:t>
            </a:r>
            <a:r>
              <a:rPr lang="en-US" sz="2000" dirty="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Lichtig</a:t>
            </a:r>
            <a:r>
              <a:rPr lang="en-US" sz="2000" dirty="0" smtClean="0">
                <a:latin typeface="Times New Roman" panose="02020603050405020304" pitchFamily="18" charset="0"/>
                <a:cs typeface="Times New Roman" panose="02020603050405020304" pitchFamily="18" charset="0"/>
              </a:rPr>
              <a:t>, 2018).</a:t>
            </a:r>
          </a:p>
          <a:p>
            <a:r>
              <a:rPr lang="en-US" sz="2000" dirty="0" smtClean="0">
                <a:latin typeface="Times New Roman" panose="02020603050405020304" pitchFamily="18" charset="0"/>
                <a:cs typeface="Times New Roman" panose="02020603050405020304" pitchFamily="18" charset="0"/>
              </a:rPr>
              <a:t>Nike factories moved to Japan, </a:t>
            </a:r>
            <a:r>
              <a:rPr lang="en-US" sz="2000" dirty="0">
                <a:latin typeface="Times New Roman" panose="02020603050405020304" pitchFamily="18" charset="0"/>
                <a:cs typeface="Times New Roman" panose="02020603050405020304" pitchFamily="18" charset="0"/>
              </a:rPr>
              <a:t>Taiwan and Korea for cheap labor at that </a:t>
            </a:r>
            <a:r>
              <a:rPr lang="en-US" sz="2000" dirty="0" smtClean="0">
                <a:latin typeface="Times New Roman" panose="02020603050405020304" pitchFamily="18" charset="0"/>
                <a:cs typeface="Times New Roman" panose="02020603050405020304" pitchFamily="18" charset="0"/>
              </a:rPr>
              <a:t>time.</a:t>
            </a:r>
          </a:p>
          <a:p>
            <a:r>
              <a:rPr lang="en-US" sz="2000" dirty="0" smtClean="0">
                <a:latin typeface="Times New Roman" panose="02020603050405020304" pitchFamily="18" charset="0"/>
                <a:cs typeface="Times New Roman" panose="02020603050405020304" pitchFamily="18" charset="0"/>
              </a:rPr>
              <a:t>Then, </a:t>
            </a:r>
            <a:r>
              <a:rPr lang="en-US" sz="2000" dirty="0">
                <a:latin typeface="Times New Roman" panose="02020603050405020304" pitchFamily="18" charset="0"/>
                <a:cs typeface="Times New Roman" panose="02020603050405020304" pitchFamily="18" charset="0"/>
              </a:rPr>
              <a:t>the company moved to China, </a:t>
            </a:r>
            <a:r>
              <a:rPr lang="en-US" sz="2000" dirty="0" smtClean="0">
                <a:latin typeface="Times New Roman" panose="02020603050405020304" pitchFamily="18" charset="0"/>
                <a:cs typeface="Times New Roman" panose="02020603050405020304" pitchFamily="18" charset="0"/>
              </a:rPr>
              <a:t>Vietnam and other southeast Asian countries. Now, Nike </a:t>
            </a:r>
            <a:r>
              <a:rPr lang="en-US" sz="2000" dirty="0">
                <a:latin typeface="Times New Roman" panose="02020603050405020304" pitchFamily="18" charset="0"/>
                <a:cs typeface="Times New Roman" panose="02020603050405020304" pitchFamily="18" charset="0"/>
              </a:rPr>
              <a:t>contracted with more than 700 factories in more than 50 countries around the globe</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Nike has more than 500,000 </a:t>
            </a:r>
            <a:r>
              <a:rPr lang="en-US" sz="2000" dirty="0">
                <a:latin typeface="Times New Roman" panose="02020603050405020304" pitchFamily="18" charset="0"/>
                <a:cs typeface="Times New Roman" panose="02020603050405020304" pitchFamily="18" charset="0"/>
              </a:rPr>
              <a:t>workers working on Nike shoes and </a:t>
            </a:r>
            <a:r>
              <a:rPr lang="en-US" sz="2000" dirty="0" smtClean="0">
                <a:latin typeface="Times New Roman" panose="02020603050405020304" pitchFamily="18" charset="0"/>
                <a:cs typeface="Times New Roman" panose="02020603050405020304" pitchFamily="18" charset="0"/>
              </a:rPr>
              <a:t>clothes around the world (Morning, 2016).</a:t>
            </a:r>
            <a:endParaRPr lang="en-US" sz="2000" dirty="0">
              <a:latin typeface="Times New Roman" panose="02020603050405020304" pitchFamily="18" charset="0"/>
              <a:cs typeface="Times New Roman" panose="02020603050405020304" pitchFamily="18" charset="0"/>
            </a:endParaRPr>
          </a:p>
          <a:p>
            <a:endParaRPr lang="en-US" dirty="0" smtClean="0">
              <a:solidFill>
                <a:schemeClr val="accent1"/>
              </a:solidFill>
            </a:endParaRPr>
          </a:p>
          <a:p>
            <a:pPr marL="0" indent="0">
              <a:buNone/>
            </a:pPr>
            <a:endParaRPr lang="en-US" dirty="0">
              <a:solidFill>
                <a:schemeClr val="accent1"/>
              </a:solidFill>
            </a:endParaRPr>
          </a:p>
        </p:txBody>
      </p:sp>
    </p:spTree>
    <p:extLst>
      <p:ext uri="{BB962C8B-B14F-4D97-AF65-F5344CB8AC3E}">
        <p14:creationId xmlns:p14="http://schemas.microsoft.com/office/powerpoint/2010/main" xmlns="" val="170062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lvl="1"/>
            <a:endParaRPr lang="en-US" dirty="0" smtClean="0"/>
          </a:p>
        </p:txBody>
      </p:sp>
      <p:sp>
        <p:nvSpPr>
          <p:cNvPr id="2" name="Title 1"/>
          <p:cNvSpPr>
            <a:spLocks noGrp="1"/>
          </p:cNvSpPr>
          <p:nvPr>
            <p:ph type="title"/>
          </p:nvPr>
        </p:nvSpPr>
        <p:spPr>
          <a:xfrm>
            <a:off x="457200" y="152400"/>
            <a:ext cx="8229600" cy="7620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Key Facts</a:t>
            </a:r>
            <a:endParaRPr lang="en-US" sz="2800" dirty="0">
              <a:latin typeface="Times New Roman" panose="02020603050405020304" pitchFamily="18" charset="0"/>
              <a:cs typeface="Times New Roman" panose="02020603050405020304" pitchFamily="18" charset="0"/>
            </a:endParaRPr>
          </a:p>
        </p:txBody>
      </p:sp>
      <p:sp>
        <p:nvSpPr>
          <p:cNvPr id="4" name="Content Placeholder 2"/>
          <p:cNvSpPr txBox="1">
            <a:spLocks/>
          </p:cNvSpPr>
          <p:nvPr/>
        </p:nvSpPr>
        <p:spPr>
          <a:xfrm>
            <a:off x="0" y="1143000"/>
            <a:ext cx="9144000" cy="57150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000" dirty="0">
                <a:latin typeface="Times New Roman" panose="02020603050405020304" pitchFamily="18" charset="0"/>
                <a:cs typeface="Times New Roman" panose="02020603050405020304" pitchFamily="18" charset="0"/>
              </a:rPr>
              <a:t>In 1992, Nike became the first company in the industry that had a code of conduct in factories </a:t>
            </a:r>
            <a:r>
              <a:rPr lang="en-US" sz="2000" dirty="0" smtClean="0">
                <a:latin typeface="Times New Roman" panose="02020603050405020304" pitchFamily="18" charset="0"/>
                <a:cs typeface="Times New Roman" panose="02020603050405020304" pitchFamily="18" charset="0"/>
              </a:rPr>
              <a:t>across Asia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Wilsey</a:t>
            </a:r>
            <a:r>
              <a:rPr lang="en-US" sz="2000" dirty="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Lichtig</a:t>
            </a:r>
            <a:r>
              <a:rPr lang="en-US" sz="2000" dirty="0" smtClean="0">
                <a:latin typeface="Times New Roman" panose="02020603050405020304" pitchFamily="18" charset="0"/>
                <a:cs typeface="Times New Roman" panose="02020603050405020304" pitchFamily="18" charset="0"/>
              </a:rPr>
              <a:t>, 2018).</a:t>
            </a:r>
          </a:p>
          <a:p>
            <a:r>
              <a:rPr lang="en-US" sz="2000" dirty="0" smtClean="0">
                <a:latin typeface="Times New Roman" panose="02020603050405020304" pitchFamily="18" charset="0"/>
                <a:cs typeface="Times New Roman" panose="02020603050405020304" pitchFamily="18" charset="0"/>
              </a:rPr>
              <a:t>However, Nike </a:t>
            </a:r>
            <a:r>
              <a:rPr lang="en-US" sz="2000" dirty="0">
                <a:latin typeface="Times New Roman" panose="02020603050405020304" pitchFamily="18" charset="0"/>
                <a:cs typeface="Times New Roman" panose="02020603050405020304" pitchFamily="18" charset="0"/>
              </a:rPr>
              <a:t>had been criticized for its global labor </a:t>
            </a:r>
            <a:r>
              <a:rPr lang="en-US" sz="2000" dirty="0" smtClean="0">
                <a:latin typeface="Times New Roman" panose="02020603050405020304" pitchFamily="18" charset="0"/>
                <a:cs typeface="Times New Roman" panose="02020603050405020304" pitchFamily="18" charset="0"/>
              </a:rPr>
              <a:t>practices.</a:t>
            </a:r>
          </a:p>
          <a:p>
            <a:r>
              <a:rPr lang="en-US" sz="2000" dirty="0" smtClean="0">
                <a:latin typeface="Times New Roman" panose="02020603050405020304" pitchFamily="18" charset="0"/>
                <a:cs typeface="Times New Roman" panose="02020603050405020304" pitchFamily="18" charset="0"/>
              </a:rPr>
              <a:t>Nike had very poor working conditions in many of its contracted factories in the world.</a:t>
            </a:r>
          </a:p>
          <a:p>
            <a:r>
              <a:rPr lang="en-US" sz="2000" dirty="0" smtClean="0">
                <a:latin typeface="Times New Roman" panose="02020603050405020304" pitchFamily="18" charset="0"/>
                <a:cs typeface="Times New Roman" panose="02020603050405020304" pitchFamily="18" charset="0"/>
              </a:rPr>
              <a:t>These poor </a:t>
            </a:r>
            <a:r>
              <a:rPr lang="en-US" sz="2000" dirty="0">
                <a:latin typeface="Times New Roman" panose="02020603050405020304" pitchFamily="18" charset="0"/>
                <a:cs typeface="Times New Roman" panose="02020603050405020304" pitchFamily="18" charset="0"/>
              </a:rPr>
              <a:t>working </a:t>
            </a:r>
            <a:r>
              <a:rPr lang="en-US" sz="2000" dirty="0" smtClean="0">
                <a:latin typeface="Times New Roman" panose="02020603050405020304" pitchFamily="18" charset="0"/>
                <a:cs typeface="Times New Roman" panose="02020603050405020304" pitchFamily="18" charset="0"/>
              </a:rPr>
              <a:t>conditions includes; forced </a:t>
            </a:r>
            <a:r>
              <a:rPr lang="en-US" sz="2000" dirty="0">
                <a:latin typeface="Times New Roman" panose="02020603050405020304" pitchFamily="18" charset="0"/>
                <a:cs typeface="Times New Roman" panose="02020603050405020304" pitchFamily="18" charset="0"/>
              </a:rPr>
              <a:t>overtime, excessive overtime, paying workers below the legal minimum wages, prohibit workers from talking to their coworkers, making morning calisthenics mandatory, beatings worker</a:t>
            </a:r>
            <a:r>
              <a:rPr lang="en-US" sz="2000" dirty="0" smtClean="0">
                <a:latin typeface="Times New Roman" panose="02020603050405020304" pitchFamily="18" charset="0"/>
                <a:cs typeface="Times New Roman" panose="02020603050405020304" pitchFamily="18" charset="0"/>
              </a:rPr>
              <a:t>, and </a:t>
            </a:r>
            <a:r>
              <a:rPr lang="en-US" sz="2000" dirty="0">
                <a:latin typeface="Times New Roman" panose="02020603050405020304" pitchFamily="18" charset="0"/>
                <a:cs typeface="Times New Roman" panose="02020603050405020304" pitchFamily="18" charset="0"/>
              </a:rPr>
              <a:t>firing workers who are pregnant (</a:t>
            </a:r>
            <a:r>
              <a:rPr lang="en-US" sz="2000" dirty="0" smtClean="0">
                <a:latin typeface="Times New Roman" panose="02020603050405020304" pitchFamily="18" charset="0"/>
                <a:cs typeface="Times New Roman" panose="02020603050405020304" pitchFamily="18" charset="0"/>
              </a:rPr>
              <a:t>Yang</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&amp; Hsu, 2017</a:t>
            </a:r>
            <a:r>
              <a:rPr lang="en-US" sz="2000" dirty="0">
                <a:latin typeface="Times New Roman" panose="02020603050405020304" pitchFamily="18" charset="0"/>
                <a:cs typeface="Times New Roman" panose="02020603050405020304" pitchFamily="18" charset="0"/>
              </a:rPr>
              <a:t>). </a:t>
            </a:r>
          </a:p>
          <a:p>
            <a:endParaRPr lang="en-US" dirty="0" smtClean="0"/>
          </a:p>
          <a:p>
            <a:endParaRPr lang="en-US" dirty="0" smtClean="0">
              <a:solidFill>
                <a:schemeClr val="accent1"/>
              </a:solidFill>
            </a:endParaRPr>
          </a:p>
          <a:p>
            <a:endParaRPr lang="en-US" dirty="0"/>
          </a:p>
        </p:txBody>
      </p:sp>
    </p:spTree>
    <p:extLst>
      <p:ext uri="{BB962C8B-B14F-4D97-AF65-F5344CB8AC3E}">
        <p14:creationId xmlns:p14="http://schemas.microsoft.com/office/powerpoint/2010/main" xmlns="" val="1938183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lvl="1"/>
            <a:endParaRPr lang="en-US" dirty="0" smtClean="0"/>
          </a:p>
        </p:txBody>
      </p:sp>
      <p:sp>
        <p:nvSpPr>
          <p:cNvPr id="2" name="Title 1"/>
          <p:cNvSpPr>
            <a:spLocks noGrp="1"/>
          </p:cNvSpPr>
          <p:nvPr>
            <p:ph type="title"/>
          </p:nvPr>
        </p:nvSpPr>
        <p:spPr>
          <a:xfrm>
            <a:off x="457200" y="228600"/>
            <a:ext cx="8229600" cy="6096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Key Facts</a:t>
            </a:r>
            <a:endParaRPr lang="en-US" sz="2800" dirty="0">
              <a:latin typeface="Times New Roman" panose="02020603050405020304" pitchFamily="18" charset="0"/>
              <a:cs typeface="Times New Roman" panose="02020603050405020304" pitchFamily="18" charset="0"/>
            </a:endParaRPr>
          </a:p>
        </p:txBody>
      </p:sp>
      <p:sp>
        <p:nvSpPr>
          <p:cNvPr id="4" name="Content Placeholder 2"/>
          <p:cNvSpPr txBox="1">
            <a:spLocks/>
          </p:cNvSpPr>
          <p:nvPr/>
        </p:nvSpPr>
        <p:spPr>
          <a:xfrm>
            <a:off x="0" y="1219200"/>
            <a:ext cx="9144000" cy="5638800"/>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US" sz="2000" dirty="0" smtClean="0">
                <a:latin typeface="Times New Roman" panose="02020603050405020304" pitchFamily="18" charset="0"/>
                <a:cs typeface="Times New Roman" panose="02020603050405020304" pitchFamily="18" charset="0"/>
              </a:rPr>
              <a:t>Workers in the Company also face other issues such as; poor </a:t>
            </a:r>
            <a:r>
              <a:rPr lang="en-US" sz="2000" dirty="0">
                <a:latin typeface="Times New Roman" panose="02020603050405020304" pitchFamily="18" charset="0"/>
                <a:cs typeface="Times New Roman" panose="02020603050405020304" pitchFamily="18" charset="0"/>
              </a:rPr>
              <a:t>childcare, </a:t>
            </a:r>
            <a:r>
              <a:rPr lang="en-US" sz="2000" dirty="0" smtClean="0">
                <a:latin typeface="Times New Roman" panose="02020603050405020304" pitchFamily="18" charset="0"/>
                <a:cs typeface="Times New Roman" panose="02020603050405020304" pitchFamily="18" charset="0"/>
              </a:rPr>
              <a:t>lack of </a:t>
            </a:r>
            <a:r>
              <a:rPr lang="en-US" sz="2000" dirty="0">
                <a:latin typeface="Times New Roman" panose="02020603050405020304" pitchFamily="18" charset="0"/>
                <a:cs typeface="Times New Roman" panose="02020603050405020304" pitchFamily="18" charset="0"/>
              </a:rPr>
              <a:t>social security benefits, </a:t>
            </a:r>
            <a:r>
              <a:rPr lang="en-US" sz="2000" dirty="0" smtClean="0">
                <a:latin typeface="Times New Roman" panose="02020603050405020304" pitchFamily="18" charset="0"/>
                <a:cs typeface="Times New Roman" panose="02020603050405020304" pitchFamily="18" charset="0"/>
              </a:rPr>
              <a:t>poor </a:t>
            </a:r>
            <a:r>
              <a:rPr lang="en-US" sz="2000" dirty="0">
                <a:latin typeface="Times New Roman" panose="02020603050405020304" pitchFamily="18" charset="0"/>
                <a:cs typeface="Times New Roman" panose="02020603050405020304" pitchFamily="18" charset="0"/>
              </a:rPr>
              <a:t>medical </a:t>
            </a:r>
            <a:r>
              <a:rPr lang="en-US" sz="2000" dirty="0" smtClean="0">
                <a:latin typeface="Times New Roman" panose="02020603050405020304" pitchFamily="18" charset="0"/>
                <a:cs typeface="Times New Roman" panose="02020603050405020304" pitchFamily="18" charset="0"/>
              </a:rPr>
              <a:t>insurances, hardships in achieving </a:t>
            </a:r>
            <a:r>
              <a:rPr lang="en-US" sz="2000" dirty="0">
                <a:latin typeface="Times New Roman" panose="02020603050405020304" pitchFamily="18" charset="0"/>
                <a:cs typeface="Times New Roman" panose="02020603050405020304" pitchFamily="18" charset="0"/>
              </a:rPr>
              <a:t>quota system, and working environment with high noise pollution, heat, and </a:t>
            </a:r>
            <a:r>
              <a:rPr lang="en-US" sz="2000" dirty="0" smtClean="0">
                <a:latin typeface="Times New Roman" panose="02020603050405020304" pitchFamily="18" charset="0"/>
                <a:cs typeface="Times New Roman" panose="02020603050405020304" pitchFamily="18" charset="0"/>
              </a:rPr>
              <a:t>fumes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Wilsey</a:t>
            </a:r>
            <a:r>
              <a:rPr lang="en-US" sz="2000" dirty="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Lichtig</a:t>
            </a:r>
            <a:r>
              <a:rPr lang="en-US" sz="2000" dirty="0" smtClean="0">
                <a:latin typeface="Times New Roman" panose="02020603050405020304" pitchFamily="18" charset="0"/>
                <a:cs typeface="Times New Roman" panose="02020603050405020304" pitchFamily="18" charset="0"/>
              </a:rPr>
              <a:t>, 2018).</a:t>
            </a:r>
          </a:p>
          <a:p>
            <a:r>
              <a:rPr lang="en-US" sz="2000" dirty="0" smtClean="0">
                <a:latin typeface="Times New Roman" panose="02020603050405020304" pitchFamily="18" charset="0"/>
                <a:cs typeface="Times New Roman" panose="02020603050405020304" pitchFamily="18" charset="0"/>
              </a:rPr>
              <a:t>Nike </a:t>
            </a:r>
            <a:r>
              <a:rPr lang="en-US" sz="2000" dirty="0">
                <a:latin typeface="Times New Roman" panose="02020603050405020304" pitchFamily="18" charset="0"/>
                <a:cs typeface="Times New Roman" panose="02020603050405020304" pitchFamily="18" charset="0"/>
              </a:rPr>
              <a:t>was also criticized for firing employee for participating in strikes, practicing child labor, and no compensation for worker who injured or killed on the job (</a:t>
            </a:r>
            <a:r>
              <a:rPr lang="en-US" sz="2000" dirty="0" smtClean="0">
                <a:latin typeface="Times New Roman" panose="02020603050405020304" pitchFamily="18" charset="0"/>
                <a:cs typeface="Times New Roman" panose="02020603050405020304" pitchFamily="18" charset="0"/>
              </a:rPr>
              <a:t>Yang </a:t>
            </a:r>
            <a:r>
              <a:rPr lang="en-US" sz="2000" dirty="0">
                <a:latin typeface="Times New Roman" panose="02020603050405020304" pitchFamily="18" charset="0"/>
                <a:cs typeface="Times New Roman" panose="02020603050405020304" pitchFamily="18" charset="0"/>
              </a:rPr>
              <a:t>&amp; Hsu, </a:t>
            </a:r>
            <a:r>
              <a:rPr lang="en-US" sz="2000" dirty="0" smtClean="0">
                <a:latin typeface="Times New Roman" panose="02020603050405020304" pitchFamily="18" charset="0"/>
                <a:cs typeface="Times New Roman" panose="02020603050405020304" pitchFamily="18" charset="0"/>
              </a:rPr>
              <a:t>2017).</a:t>
            </a:r>
          </a:p>
          <a:p>
            <a:r>
              <a:rPr lang="en-US" sz="2000" dirty="0" smtClean="0">
                <a:latin typeface="Times New Roman" panose="02020603050405020304" pitchFamily="18" charset="0"/>
                <a:cs typeface="Times New Roman" panose="02020603050405020304" pitchFamily="18" charset="0"/>
              </a:rPr>
              <a:t>Nike’s </a:t>
            </a:r>
            <a:r>
              <a:rPr lang="en-US" sz="2000" dirty="0">
                <a:latin typeface="Times New Roman" panose="02020603050405020304" pitchFamily="18" charset="0"/>
                <a:cs typeface="Times New Roman" panose="02020603050405020304" pitchFamily="18" charset="0"/>
              </a:rPr>
              <a:t>workers do not know </a:t>
            </a:r>
            <a:r>
              <a:rPr lang="en-US" sz="2000" dirty="0" smtClean="0">
                <a:latin typeface="Times New Roman" panose="02020603050405020304" pitchFamily="18" charset="0"/>
                <a:cs typeface="Times New Roman" panose="02020603050405020304" pitchFamily="18" charset="0"/>
              </a:rPr>
              <a:t>anything about their rights</a:t>
            </a:r>
            <a:r>
              <a:rPr lang="en-US" sz="2000" dirty="0">
                <a:latin typeface="Times New Roman" panose="02020603050405020304" pitchFamily="18" charset="0"/>
                <a:cs typeface="Times New Roman" panose="02020603050405020304" pitchFamily="18" charset="0"/>
              </a:rPr>
              <a:t>, the local labor regulations, and Nike’s Codes of </a:t>
            </a:r>
            <a:r>
              <a:rPr lang="en-US" sz="2000" dirty="0" smtClean="0">
                <a:latin typeface="Times New Roman" panose="02020603050405020304" pitchFamily="18" charset="0"/>
                <a:cs typeface="Times New Roman" panose="02020603050405020304" pitchFamily="18" charset="0"/>
              </a:rPr>
              <a:t>Conduct.</a:t>
            </a:r>
            <a:endParaRPr lang="en-US" sz="2000" dirty="0">
              <a:latin typeface="Times New Roman" panose="02020603050405020304" pitchFamily="18" charset="0"/>
              <a:cs typeface="Times New Roman" panose="02020603050405020304" pitchFamily="18" charset="0"/>
            </a:endParaRPr>
          </a:p>
          <a:p>
            <a:endParaRPr lang="en-US" dirty="0">
              <a:solidFill>
                <a:schemeClr val="accent1"/>
              </a:solidFill>
            </a:endParaRPr>
          </a:p>
          <a:p>
            <a:endParaRPr lang="en-US" dirty="0" smtClean="0">
              <a:solidFill>
                <a:schemeClr val="accent1"/>
              </a:solidFill>
            </a:endParaRPr>
          </a:p>
          <a:p>
            <a:endParaRPr lang="en-US" dirty="0"/>
          </a:p>
        </p:txBody>
      </p:sp>
    </p:spTree>
    <p:extLst>
      <p:ext uri="{BB962C8B-B14F-4D97-AF65-F5344CB8AC3E}">
        <p14:creationId xmlns:p14="http://schemas.microsoft.com/office/powerpoint/2010/main" xmlns="" val="380111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505931977"/>
              </p:ext>
            </p:extLst>
          </p:nvPr>
        </p:nvGraphicFramePr>
        <p:xfrm>
          <a:off x="609600" y="1524000"/>
          <a:ext cx="8305800" cy="4190999"/>
        </p:xfrm>
        <a:graphic>
          <a:graphicData uri="http://schemas.openxmlformats.org/drawingml/2006/table">
            <a:tbl>
              <a:tblPr firstRow="1" bandRow="1">
                <a:tableStyleId>{5C22544A-7EE6-4342-B048-85BDC9FD1C3A}</a:tableStyleId>
              </a:tblPr>
              <a:tblGrid>
                <a:gridCol w="2302598">
                  <a:extLst>
                    <a:ext uri="{9D8B030D-6E8A-4147-A177-3AD203B41FA5}">
                      <a16:colId xmlns:a16="http://schemas.microsoft.com/office/drawing/2014/main" xmlns="" val="20000"/>
                    </a:ext>
                  </a:extLst>
                </a:gridCol>
                <a:gridCol w="2005636">
                  <a:extLst>
                    <a:ext uri="{9D8B030D-6E8A-4147-A177-3AD203B41FA5}">
                      <a16:colId xmlns:a16="http://schemas.microsoft.com/office/drawing/2014/main" xmlns="" val="20001"/>
                    </a:ext>
                  </a:extLst>
                </a:gridCol>
                <a:gridCol w="1694968">
                  <a:extLst>
                    <a:ext uri="{9D8B030D-6E8A-4147-A177-3AD203B41FA5}">
                      <a16:colId xmlns:a16="http://schemas.microsoft.com/office/drawing/2014/main" xmlns="" val="20002"/>
                    </a:ext>
                  </a:extLst>
                </a:gridCol>
                <a:gridCol w="2302598">
                  <a:extLst>
                    <a:ext uri="{9D8B030D-6E8A-4147-A177-3AD203B41FA5}">
                      <a16:colId xmlns:a16="http://schemas.microsoft.com/office/drawing/2014/main" xmlns="" val="20003"/>
                    </a:ext>
                  </a:extLst>
                </a:gridCol>
              </a:tblGrid>
              <a:tr h="1557311">
                <a:tc>
                  <a:txBody>
                    <a:bodyPr/>
                    <a:lstStyle/>
                    <a:p>
                      <a:pPr algn="ctr"/>
                      <a:r>
                        <a:rPr lang="en-US" dirty="0" smtClean="0"/>
                        <a:t>       </a:t>
                      </a:r>
                      <a:r>
                        <a:rPr lang="en-US" sz="1600" dirty="0" smtClean="0"/>
                        <a:t>STAKES</a:t>
                      </a:r>
                    </a:p>
                    <a:p>
                      <a:endParaRPr lang="en-US" sz="1600" dirty="0" smtClean="0"/>
                    </a:p>
                    <a:p>
                      <a:endParaRPr lang="en-US" sz="1400" dirty="0" smtClean="0"/>
                    </a:p>
                    <a:p>
                      <a:r>
                        <a:rPr lang="en-US" sz="1400" dirty="0" smtClean="0"/>
                        <a:t>Stakeholders</a:t>
                      </a:r>
                      <a:endParaRPr lang="en-US" sz="1400" dirty="0"/>
                    </a:p>
                  </a:txBody>
                  <a:tcPr/>
                </a:tc>
                <a:tc>
                  <a:txBody>
                    <a:bodyPr/>
                    <a:lstStyle/>
                    <a:p>
                      <a:pPr algn="ctr"/>
                      <a:r>
                        <a:rPr lang="en-US" dirty="0" smtClean="0"/>
                        <a:t>Reputation</a:t>
                      </a:r>
                      <a:endParaRPr lang="en-US" dirty="0"/>
                    </a:p>
                  </a:txBody>
                  <a:tcPr/>
                </a:tc>
                <a:tc>
                  <a:txBody>
                    <a:bodyPr/>
                    <a:lstStyle/>
                    <a:p>
                      <a:pPr algn="ctr"/>
                      <a:r>
                        <a:rPr lang="en-US" dirty="0" smtClean="0"/>
                        <a:t>Profits</a:t>
                      </a:r>
                      <a:endParaRPr lang="en-US" dirty="0"/>
                    </a:p>
                  </a:txBody>
                  <a:tcPr/>
                </a:tc>
                <a:tc>
                  <a:txBody>
                    <a:bodyPr/>
                    <a:lstStyle/>
                    <a:p>
                      <a:pPr algn="ctr"/>
                      <a:r>
                        <a:rPr lang="en-US" dirty="0" smtClean="0">
                          <a:solidFill>
                            <a:schemeClr val="bg1"/>
                          </a:solidFill>
                        </a:rPr>
                        <a:t>Poor working condition </a:t>
                      </a:r>
                      <a:endParaRPr lang="en-US" dirty="0">
                        <a:solidFill>
                          <a:schemeClr val="bg1"/>
                        </a:solidFill>
                      </a:endParaRPr>
                    </a:p>
                  </a:txBody>
                  <a:tcPr/>
                </a:tc>
                <a:extLst>
                  <a:ext uri="{0D108BD9-81ED-4DB2-BD59-A6C34878D82A}">
                    <a16:rowId xmlns:a16="http://schemas.microsoft.com/office/drawing/2014/main" xmlns="" val="10000"/>
                  </a:ext>
                </a:extLst>
              </a:tr>
              <a:tr h="5572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Factory</a:t>
                      </a:r>
                      <a:r>
                        <a:rPr lang="en-US" baseline="0" dirty="0" smtClean="0"/>
                        <a:t> w</a:t>
                      </a:r>
                      <a:r>
                        <a:rPr lang="en-US" dirty="0" smtClean="0"/>
                        <a:t>orkers</a:t>
                      </a:r>
                    </a:p>
                  </a:txBody>
                  <a:tcPr/>
                </a:tc>
                <a:tc>
                  <a:txBody>
                    <a:bodyPr/>
                    <a:lstStyle/>
                    <a:p>
                      <a:pPr algn="ctr"/>
                      <a:endParaRPr lang="en-US" dirty="0"/>
                    </a:p>
                  </a:txBody>
                  <a:tcPr/>
                </a:tc>
                <a:tc>
                  <a:txBody>
                    <a:bodyPr/>
                    <a:lstStyle/>
                    <a:p>
                      <a:pPr algn="ctr"/>
                      <a:endParaRPr lang="en-US" dirty="0"/>
                    </a:p>
                  </a:txBody>
                  <a:tcPr/>
                </a:tc>
                <a:tc>
                  <a:txBody>
                    <a:bodyPr/>
                    <a:lstStyle/>
                    <a:p>
                      <a:pPr algn="ctr"/>
                      <a:r>
                        <a:rPr lang="en-US" dirty="0" smtClean="0"/>
                        <a:t>X</a:t>
                      </a:r>
                      <a:endParaRPr lang="en-US" dirty="0"/>
                    </a:p>
                  </a:txBody>
                  <a:tcPr/>
                </a:tc>
                <a:extLst>
                  <a:ext uri="{0D108BD9-81ED-4DB2-BD59-A6C34878D82A}">
                    <a16:rowId xmlns:a16="http://schemas.microsoft.com/office/drawing/2014/main" xmlns="" val="10001"/>
                  </a:ext>
                </a:extLst>
              </a:tr>
              <a:tr h="557273">
                <a:tc>
                  <a:txBody>
                    <a:bodyPr/>
                    <a:lstStyle/>
                    <a:p>
                      <a:r>
                        <a:rPr lang="en-US" dirty="0" smtClean="0"/>
                        <a:t>Nike</a:t>
                      </a:r>
                      <a:endParaRPr lang="en-US" dirty="0"/>
                    </a:p>
                  </a:txBody>
                  <a:tcPr/>
                </a:tc>
                <a:tc>
                  <a:txBody>
                    <a:bodyPr/>
                    <a:lstStyle/>
                    <a:p>
                      <a:pPr algn="ctr"/>
                      <a:r>
                        <a:rPr lang="en-US" dirty="0" smtClean="0"/>
                        <a:t>X</a:t>
                      </a:r>
                      <a:endParaRPr lang="en-US" dirty="0"/>
                    </a:p>
                  </a:txBody>
                  <a:tcPr/>
                </a:tc>
                <a:tc>
                  <a:txBody>
                    <a:bodyPr/>
                    <a:lstStyle/>
                    <a:p>
                      <a:pPr algn="ctr"/>
                      <a:r>
                        <a:rPr lang="en-US" dirty="0" smtClean="0"/>
                        <a:t>X</a:t>
                      </a:r>
                      <a:endParaRPr lang="en-US" dirty="0"/>
                    </a:p>
                  </a:txBody>
                  <a:tcPr/>
                </a:tc>
                <a:tc>
                  <a:txBody>
                    <a:bodyPr/>
                    <a:lstStyle/>
                    <a:p>
                      <a:pPr algn="ctr"/>
                      <a:endParaRPr lang="en-US" dirty="0"/>
                    </a:p>
                  </a:txBody>
                  <a:tcPr/>
                </a:tc>
                <a:extLst>
                  <a:ext uri="{0D108BD9-81ED-4DB2-BD59-A6C34878D82A}">
                    <a16:rowId xmlns:a16="http://schemas.microsoft.com/office/drawing/2014/main" xmlns="" val="10002"/>
                  </a:ext>
                </a:extLst>
              </a:tr>
              <a:tr h="5572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Local contactors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txBody>
                  <a:tcPr/>
                </a:tc>
                <a:tc>
                  <a:txBody>
                    <a:bodyPr/>
                    <a:lstStyle/>
                    <a:p>
                      <a:pPr algn="ctr"/>
                      <a:r>
                        <a:rPr lang="en-US" dirty="0" smtClean="0"/>
                        <a:t>X</a:t>
                      </a:r>
                      <a:endParaRPr lang="en-US" dirty="0"/>
                    </a:p>
                  </a:txBody>
                  <a:tcPr/>
                </a:tc>
                <a:tc>
                  <a:txBody>
                    <a:bodyPr/>
                    <a:lstStyle/>
                    <a:p>
                      <a:pPr algn="ctr"/>
                      <a:endParaRPr lang="en-US" dirty="0"/>
                    </a:p>
                  </a:txBody>
                  <a:tcPr/>
                </a:tc>
                <a:extLst>
                  <a:ext uri="{0D108BD9-81ED-4DB2-BD59-A6C34878D82A}">
                    <a16:rowId xmlns:a16="http://schemas.microsoft.com/office/drawing/2014/main" xmlns="" val="10003"/>
                  </a:ext>
                </a:extLst>
              </a:tr>
              <a:tr h="961869">
                <a:tc>
                  <a:txBody>
                    <a:bodyPr/>
                    <a:lstStyle/>
                    <a:p>
                      <a:r>
                        <a:rPr lang="en-US" dirty="0" smtClean="0"/>
                        <a:t>Local governments</a:t>
                      </a: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smtClean="0"/>
                        <a:t>X</a:t>
                      </a:r>
                    </a:p>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4"/>
                  </a:ext>
                </a:extLst>
              </a:tr>
            </a:tbl>
          </a:graphicData>
        </a:graphic>
      </p:graphicFrame>
      <p:sp>
        <p:nvSpPr>
          <p:cNvPr id="2" name="Title 1"/>
          <p:cNvSpPr>
            <a:spLocks noGrp="1"/>
          </p:cNvSpPr>
          <p:nvPr>
            <p:ph type="title"/>
          </p:nvPr>
        </p:nvSpPr>
        <p:spPr>
          <a:xfrm>
            <a:off x="457200" y="76201"/>
            <a:ext cx="8229600" cy="914399"/>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Stakeholders and Their Stakes</a:t>
            </a:r>
            <a:endParaRPr lang="en-US" sz="2800" dirty="0">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943970" y="2743200"/>
            <a:ext cx="1371600" cy="914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02783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normAutofit/>
          </a:bodyPr>
          <a:lstStyle/>
          <a:p>
            <a:r>
              <a:rPr lang="en-US" sz="2000" dirty="0">
                <a:latin typeface="Times New Roman" panose="02020603050405020304" pitchFamily="18" charset="0"/>
                <a:cs typeface="Times New Roman" panose="02020603050405020304" pitchFamily="18" charset="0"/>
              </a:rPr>
              <a:t>Should Nike adopt a more strict code of conduct and make sure it is implemented in all its 700 contracted factories around the 50 countries in which its operation activity </a:t>
            </a:r>
            <a:r>
              <a:rPr lang="en-US" sz="2000" dirty="0" smtClean="0">
                <a:latin typeface="Times New Roman" panose="02020603050405020304" pitchFamily="18" charset="0"/>
                <a:cs typeface="Times New Roman" panose="02020603050405020304" pitchFamily="18" charset="0"/>
              </a:rPr>
              <a:t>exists?</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533400" y="0"/>
            <a:ext cx="8229600" cy="9144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Dilemma/Issue Posed to Management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97077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686800" cy="5105400"/>
          </a:xfrm>
        </p:spPr>
        <p:txBody>
          <a:bodyPr>
            <a:normAutofit/>
          </a:bodyPr>
          <a:lstStyle/>
          <a:p>
            <a:r>
              <a:rPr lang="en-US" sz="2000" dirty="0" smtClean="0">
                <a:latin typeface="Times New Roman" panose="02020603050405020304" pitchFamily="18" charset="0"/>
                <a:cs typeface="Times New Roman" panose="02020603050405020304" pitchFamily="18" charset="0"/>
              </a:rPr>
              <a:t>Nike resisted the charges </a:t>
            </a:r>
            <a:r>
              <a:rPr lang="en-US" sz="2000" dirty="0">
                <a:latin typeface="Times New Roman" panose="02020603050405020304" pitchFamily="18" charset="0"/>
                <a:cs typeface="Times New Roman" panose="02020603050405020304" pitchFamily="18" charset="0"/>
              </a:rPr>
              <a:t>(Morning, 2016</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Management tried to defend its position by claiming that you can not blame Nike since it don't </a:t>
            </a:r>
            <a:r>
              <a:rPr lang="en-US" sz="2000" dirty="0">
                <a:latin typeface="Times New Roman" panose="02020603050405020304" pitchFamily="18" charset="0"/>
                <a:cs typeface="Times New Roman" panose="02020603050405020304" pitchFamily="18" charset="0"/>
              </a:rPr>
              <a:t>own the factories and don't have direct control on what goes on </a:t>
            </a:r>
            <a:r>
              <a:rPr lang="en-US" sz="2000" dirty="0" smtClean="0">
                <a:latin typeface="Times New Roman" panose="02020603050405020304" pitchFamily="18" charset="0"/>
                <a:cs typeface="Times New Roman" panose="02020603050405020304" pitchFamily="18" charset="0"/>
              </a:rPr>
              <a:t>there.</a:t>
            </a:r>
            <a:endParaRPr lang="en-US" sz="2000" dirty="0" smtClean="0">
              <a:solidFill>
                <a:schemeClr val="accent1"/>
              </a:solidFill>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Nike </a:t>
            </a:r>
            <a:r>
              <a:rPr lang="en-US" sz="2000" dirty="0">
                <a:latin typeface="Times New Roman" panose="02020603050405020304" pitchFamily="18" charset="0"/>
                <a:cs typeface="Times New Roman" panose="02020603050405020304" pitchFamily="18" charset="0"/>
              </a:rPr>
              <a:t>continued its </a:t>
            </a:r>
            <a:r>
              <a:rPr lang="en-US" sz="2000" dirty="0" smtClean="0">
                <a:latin typeface="Times New Roman" panose="02020603050405020304" pitchFamily="18" charset="0"/>
                <a:cs typeface="Times New Roman" panose="02020603050405020304" pitchFamily="18" charset="0"/>
              </a:rPr>
              <a:t>rebuttal </a:t>
            </a:r>
            <a:r>
              <a:rPr lang="en-US" sz="2000" dirty="0">
                <a:latin typeface="Times New Roman" panose="02020603050405020304" pitchFamily="18" charset="0"/>
                <a:cs typeface="Times New Roman" panose="02020603050405020304" pitchFamily="18" charset="0"/>
              </a:rPr>
              <a:t>by pointing out that when it goes into a country the wages increases and poverty </a:t>
            </a:r>
            <a:r>
              <a:rPr lang="en-US" sz="2000" dirty="0" smtClean="0">
                <a:latin typeface="Times New Roman" panose="02020603050405020304" pitchFamily="18" charset="0"/>
                <a:cs typeface="Times New Roman" panose="02020603050405020304" pitchFamily="18" charset="0"/>
              </a:rPr>
              <a:t>decreases</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a:r>
            <a:r>
              <a:rPr lang="en-US" sz="2000" dirty="0" err="1" smtClean="0">
                <a:latin typeface="Times New Roman" panose="02020603050405020304" pitchFamily="18" charset="0"/>
                <a:cs typeface="Times New Roman" panose="02020603050405020304" pitchFamily="18" charset="0"/>
              </a:rPr>
              <a:t>Wilsey</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&amp; </a:t>
            </a:r>
            <a:r>
              <a:rPr lang="en-US" sz="2000" dirty="0" err="1" smtClean="0">
                <a:latin typeface="Times New Roman" panose="02020603050405020304" pitchFamily="18" charset="0"/>
                <a:cs typeface="Times New Roman" panose="02020603050405020304" pitchFamily="18" charset="0"/>
              </a:rPr>
              <a:t>Lichtig</a:t>
            </a:r>
            <a:r>
              <a:rPr lang="en-US" sz="2000" dirty="0" smtClean="0">
                <a:latin typeface="Times New Roman" panose="02020603050405020304" pitchFamily="18" charset="0"/>
                <a:cs typeface="Times New Roman" panose="02020603050405020304" pitchFamily="18" charset="0"/>
              </a:rPr>
              <a:t>, 2018)</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They try to defend their position by arguing that</a:t>
            </a:r>
            <a:r>
              <a:rPr lang="en-US" sz="2000" dirty="0" smtClean="0">
                <a:latin typeface="Times New Roman" panose="02020603050405020304" pitchFamily="18" charset="0"/>
                <a:cs typeface="Times New Roman" panose="02020603050405020304" pitchFamily="18" charset="0"/>
              </a:rPr>
              <a:t>: The </a:t>
            </a:r>
            <a:r>
              <a:rPr lang="en-US" sz="2000" dirty="0">
                <a:latin typeface="Times New Roman" panose="02020603050405020304" pitchFamily="18" charset="0"/>
                <a:cs typeface="Times New Roman" panose="02020603050405020304" pitchFamily="18" charset="0"/>
              </a:rPr>
              <a:t>minimum wage is arbitrary and causes unemployment. Also by stating that the workers were not exploited and received benefits from working at the factories. </a:t>
            </a:r>
          </a:p>
          <a:p>
            <a:endParaRPr lang="en-US" dirty="0"/>
          </a:p>
        </p:txBody>
      </p:sp>
      <p:sp>
        <p:nvSpPr>
          <p:cNvPr id="2" name="Title 1"/>
          <p:cNvSpPr>
            <a:spLocks noGrp="1"/>
          </p:cNvSpPr>
          <p:nvPr>
            <p:ph type="title"/>
          </p:nvPr>
        </p:nvSpPr>
        <p:spPr>
          <a:xfrm>
            <a:off x="457200" y="76200"/>
            <a:ext cx="8229600" cy="8382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Action Management Took</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18223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826165177"/>
              </p:ext>
            </p:extLst>
          </p:nvPr>
        </p:nvGraphicFramePr>
        <p:xfrm>
          <a:off x="152400" y="1447800"/>
          <a:ext cx="8763000" cy="4495801"/>
        </p:xfrm>
        <a:graphic>
          <a:graphicData uri="http://schemas.openxmlformats.org/drawingml/2006/table">
            <a:tbl>
              <a:tblPr firstRow="1" bandRow="1">
                <a:tableStyleId>{5C22544A-7EE6-4342-B048-85BDC9FD1C3A}</a:tableStyleId>
              </a:tblPr>
              <a:tblGrid>
                <a:gridCol w="1994829">
                  <a:extLst>
                    <a:ext uri="{9D8B030D-6E8A-4147-A177-3AD203B41FA5}">
                      <a16:colId xmlns:a16="http://schemas.microsoft.com/office/drawing/2014/main" xmlns="" val="20000"/>
                    </a:ext>
                  </a:extLst>
                </a:gridCol>
                <a:gridCol w="3063488">
                  <a:extLst>
                    <a:ext uri="{9D8B030D-6E8A-4147-A177-3AD203B41FA5}">
                      <a16:colId xmlns:a16="http://schemas.microsoft.com/office/drawing/2014/main" xmlns="" val="20001"/>
                    </a:ext>
                  </a:extLst>
                </a:gridCol>
                <a:gridCol w="3704683">
                  <a:extLst>
                    <a:ext uri="{9D8B030D-6E8A-4147-A177-3AD203B41FA5}">
                      <a16:colId xmlns:a16="http://schemas.microsoft.com/office/drawing/2014/main" xmlns="" val="20002"/>
                    </a:ext>
                  </a:extLst>
                </a:gridCol>
              </a:tblGrid>
              <a:tr h="405177">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a16="http://schemas.microsoft.com/office/drawing/2014/main" xmlns="" val="10000"/>
                  </a:ext>
                </a:extLst>
              </a:tr>
              <a:tr h="12987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Factory</a:t>
                      </a:r>
                      <a:r>
                        <a:rPr lang="en-US" baseline="0" dirty="0" smtClean="0"/>
                        <a:t> w</a:t>
                      </a:r>
                      <a:r>
                        <a:rPr lang="en-US" dirty="0" smtClean="0"/>
                        <a:t>orkers</a:t>
                      </a:r>
                    </a:p>
                    <a:p>
                      <a:endParaRPr lang="en-US" dirty="0"/>
                    </a:p>
                  </a:txBody>
                  <a:tcPr/>
                </a:tc>
                <a:tc>
                  <a:txBody>
                    <a:bodyPr/>
                    <a:lstStyle/>
                    <a:p>
                      <a:pPr marL="285750" indent="-285750">
                        <a:buFont typeface="Arial" panose="020B0604020202020204" pitchFamily="34" charset="0"/>
                        <a:buChar char="•"/>
                      </a:pPr>
                      <a:r>
                        <a:rPr lang="en-US" dirty="0" smtClean="0"/>
                        <a:t>Abusive working conditions.</a:t>
                      </a:r>
                    </a:p>
                    <a:p>
                      <a:pPr marL="285750" indent="-285750">
                        <a:buFont typeface="Arial" panose="020B0604020202020204" pitchFamily="34" charset="0"/>
                        <a:buChar char="•"/>
                      </a:pPr>
                      <a:r>
                        <a:rPr lang="en-US" dirty="0" smtClean="0"/>
                        <a:t>Low</a:t>
                      </a:r>
                      <a:r>
                        <a:rPr lang="en-US" baseline="0" dirty="0" smtClean="0"/>
                        <a:t> wages</a:t>
                      </a:r>
                    </a:p>
                    <a:p>
                      <a:pPr marL="285750" indent="-285750">
                        <a:buFont typeface="Arial" panose="020B0604020202020204" pitchFamily="34" charset="0"/>
                        <a:buChar char="•"/>
                      </a:pPr>
                      <a:r>
                        <a:rPr lang="en-US" dirty="0" smtClean="0"/>
                        <a:t>Human right issues</a:t>
                      </a:r>
                    </a:p>
                  </a:txBody>
                  <a:tcPr/>
                </a:tc>
                <a:tc>
                  <a:txBody>
                    <a:bodyPr/>
                    <a:lstStyle/>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xmlns="" val="10001"/>
                  </a:ext>
                </a:extLst>
              </a:tr>
              <a:tr h="999067">
                <a:tc>
                  <a:txBody>
                    <a:bodyPr/>
                    <a:lstStyle/>
                    <a:p>
                      <a:r>
                        <a:rPr lang="en-US" dirty="0" smtClean="0"/>
                        <a:t>Nike</a:t>
                      </a:r>
                      <a:endParaRPr lang="en-US" dirty="0"/>
                    </a:p>
                  </a:txBody>
                  <a:tcPr/>
                </a:tc>
                <a:tc>
                  <a:txBody>
                    <a:bodyPr/>
                    <a:lstStyle/>
                    <a:p>
                      <a:pPr marL="285750" indent="-285750">
                        <a:buFont typeface="Arial" panose="020B0604020202020204" pitchFamily="34" charset="0"/>
                        <a:buChar char="•"/>
                      </a:pPr>
                      <a:r>
                        <a:rPr lang="en-US" dirty="0" smtClean="0"/>
                        <a:t>Damaged reputation</a:t>
                      </a:r>
                    </a:p>
                    <a:p>
                      <a:pPr marL="285750" indent="-285750">
                        <a:buFont typeface="Arial" panose="020B0604020202020204" pitchFamily="34" charset="0"/>
                        <a:buChar char="•"/>
                      </a:pPr>
                      <a:r>
                        <a:rPr lang="en-US" dirty="0" smtClean="0"/>
                        <a:t>Bad</a:t>
                      </a:r>
                      <a:r>
                        <a:rPr lang="en-US" baseline="0" dirty="0" smtClean="0"/>
                        <a:t> brand image</a:t>
                      </a:r>
                      <a:endParaRPr lang="en-US" dirty="0" smtClean="0"/>
                    </a:p>
                  </a:txBody>
                  <a:tcPr/>
                </a:tc>
                <a:tc>
                  <a:txBody>
                    <a:bodyPr/>
                    <a:lstStyle/>
                    <a:p>
                      <a:pPr marL="285750" indent="-285750">
                        <a:buFont typeface="Arial" panose="020B0604020202020204" pitchFamily="34" charset="0"/>
                        <a:buChar char="•"/>
                      </a:pPr>
                      <a:r>
                        <a:rPr lang="en-US" dirty="0" smtClean="0"/>
                        <a:t>Lower</a:t>
                      </a:r>
                      <a:r>
                        <a:rPr lang="en-US" baseline="0" dirty="0" smtClean="0"/>
                        <a:t> cost of production</a:t>
                      </a:r>
                      <a:endParaRPr lang="en-US" dirty="0" smtClean="0"/>
                    </a:p>
                    <a:p>
                      <a:pPr marL="285750" indent="-285750">
                        <a:buFont typeface="Arial" panose="020B0604020202020204" pitchFamily="34" charset="0"/>
                        <a:buChar char="•"/>
                      </a:pPr>
                      <a:r>
                        <a:rPr lang="en-US" dirty="0" smtClean="0"/>
                        <a:t>Increased profit</a:t>
                      </a:r>
                      <a:endParaRPr lang="en-US" dirty="0"/>
                    </a:p>
                  </a:txBody>
                  <a:tcPr/>
                </a:tc>
                <a:extLst>
                  <a:ext uri="{0D108BD9-81ED-4DB2-BD59-A6C34878D82A}">
                    <a16:rowId xmlns:a16="http://schemas.microsoft.com/office/drawing/2014/main" xmlns="" val="10002"/>
                  </a:ext>
                </a:extLst>
              </a:tr>
              <a:tr h="999067">
                <a:tc>
                  <a:txBody>
                    <a:bodyPr/>
                    <a:lstStyle/>
                    <a:p>
                      <a:r>
                        <a:rPr lang="en-US" dirty="0" smtClean="0"/>
                        <a:t>Local</a:t>
                      </a:r>
                      <a:r>
                        <a:rPr lang="en-US" baseline="0" dirty="0" smtClean="0"/>
                        <a:t> c</a:t>
                      </a:r>
                      <a:r>
                        <a:rPr lang="en-US" dirty="0" smtClean="0"/>
                        <a:t>ontactors</a:t>
                      </a:r>
                      <a:endParaRPr lang="en-US" dirty="0"/>
                    </a:p>
                  </a:txBody>
                  <a:tcPr/>
                </a:tc>
                <a:tc>
                  <a:txBody>
                    <a:bodyPr/>
                    <a:lstStyle/>
                    <a:p>
                      <a:pPr marL="285750" indent="-285750">
                        <a:buFont typeface="Arial" panose="020B0604020202020204" pitchFamily="34" charset="0"/>
                        <a:buChar char="•"/>
                      </a:pPr>
                      <a:r>
                        <a:rPr lang="en-US" dirty="0" smtClean="0"/>
                        <a:t>Damaged reputation</a:t>
                      </a:r>
                    </a:p>
                    <a:p>
                      <a:pPr marL="285750" indent="-285750">
                        <a:buFont typeface="Arial" panose="020B0604020202020204" pitchFamily="34" charset="0"/>
                        <a:buChar char="•"/>
                      </a:pPr>
                      <a:r>
                        <a:rPr lang="en-US" dirty="0" smtClean="0"/>
                        <a:t>Immoral practices</a:t>
                      </a:r>
                    </a:p>
                  </a:txBody>
                  <a:tcPr/>
                </a:tc>
                <a:tc>
                  <a:txBody>
                    <a:bodyPr/>
                    <a:lstStyle/>
                    <a:p>
                      <a:pPr marL="285750" indent="-285750">
                        <a:buFont typeface="Arial" panose="020B0604020202020204" pitchFamily="34" charset="0"/>
                        <a:buChar char="•"/>
                      </a:pPr>
                      <a:r>
                        <a:rPr lang="en-US" dirty="0" smtClean="0"/>
                        <a:t>Lower</a:t>
                      </a:r>
                      <a:r>
                        <a:rPr lang="en-US" baseline="0" dirty="0" smtClean="0"/>
                        <a:t> their cost of production</a:t>
                      </a:r>
                      <a:endParaRPr lang="en-US" dirty="0" smtClean="0"/>
                    </a:p>
                    <a:p>
                      <a:pPr marL="285750" indent="-285750">
                        <a:buFont typeface="Arial" panose="020B0604020202020204" pitchFamily="34" charset="0"/>
                        <a:buChar char="•"/>
                      </a:pPr>
                      <a:r>
                        <a:rPr lang="en-US" dirty="0" smtClean="0"/>
                        <a:t>Increase</a:t>
                      </a:r>
                      <a:r>
                        <a:rPr lang="en-US" baseline="0" dirty="0" smtClean="0"/>
                        <a:t> their </a:t>
                      </a:r>
                      <a:r>
                        <a:rPr lang="en-US" dirty="0" smtClean="0"/>
                        <a:t> profit</a:t>
                      </a:r>
                      <a:endParaRPr lang="en-US" dirty="0"/>
                    </a:p>
                  </a:txBody>
                  <a:tcPr/>
                </a:tc>
                <a:extLst>
                  <a:ext uri="{0D108BD9-81ED-4DB2-BD59-A6C34878D82A}">
                    <a16:rowId xmlns:a16="http://schemas.microsoft.com/office/drawing/2014/main" xmlns="" val="10003"/>
                  </a:ext>
                </a:extLst>
              </a:tr>
              <a:tr h="793703">
                <a:tc>
                  <a:txBody>
                    <a:bodyPr/>
                    <a:lstStyle/>
                    <a:p>
                      <a:r>
                        <a:rPr lang="en-US" dirty="0" smtClean="0"/>
                        <a:t>Local governments</a:t>
                      </a:r>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Damaged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Human right issues</a:t>
                      </a:r>
                    </a:p>
                  </a:txBody>
                  <a:tcPr/>
                </a:tc>
                <a:tc>
                  <a:txBody>
                    <a:bodyPr/>
                    <a:lstStyle/>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xmlns="" val="10004"/>
                  </a:ext>
                </a:extLst>
              </a:tr>
            </a:tbl>
          </a:graphicData>
        </a:graphic>
      </p:graphicFrame>
      <p:sp>
        <p:nvSpPr>
          <p:cNvPr id="2" name="Title 1"/>
          <p:cNvSpPr>
            <a:spLocks noGrp="1"/>
          </p:cNvSpPr>
          <p:nvPr>
            <p:ph type="title"/>
          </p:nvPr>
        </p:nvSpPr>
        <p:spPr>
          <a:xfrm>
            <a:off x="457200" y="152400"/>
            <a:ext cx="8229600" cy="685800"/>
          </a:xfrm>
        </p:spPr>
        <p:txBody>
          <a:bodyPr>
            <a:normAutofit/>
          </a:bodyPr>
          <a:lstStyle/>
          <a:p>
            <a:pPr algn="ctr"/>
            <a:r>
              <a:rPr lang="en-US" sz="2800" dirty="0">
                <a:latin typeface="Times New Roman" panose="02020603050405020304" pitchFamily="18" charset="0"/>
                <a:cs typeface="Times New Roman" panose="02020603050405020304" pitchFamily="18" charset="0"/>
              </a:rPr>
              <a:t>Cost/Benefit Analysis of Ineffective Code of </a:t>
            </a:r>
            <a:r>
              <a:rPr lang="en-US" sz="2800" dirty="0" smtClean="0">
                <a:latin typeface="Times New Roman" panose="02020603050405020304" pitchFamily="18" charset="0"/>
                <a:cs typeface="Times New Roman" panose="02020603050405020304" pitchFamily="18" charset="0"/>
              </a:rPr>
              <a:t>Conduct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6987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486400"/>
          </a:xfrm>
        </p:spPr>
        <p:txBody>
          <a:bodyPr>
            <a:normAutofit/>
          </a:bodyPr>
          <a:lstStyle/>
          <a:p>
            <a:r>
              <a:rPr lang="en-US" sz="2000" dirty="0" smtClean="0">
                <a:latin typeface="Times New Roman" panose="02020603050405020304" pitchFamily="18" charset="0"/>
                <a:cs typeface="Times New Roman" panose="02020603050405020304" pitchFamily="18" charset="0"/>
              </a:rPr>
              <a:t>Duty of </a:t>
            </a:r>
            <a:r>
              <a:rPr lang="en-US" sz="2000" dirty="0">
                <a:latin typeface="Times New Roman" panose="02020603050405020304" pitchFamily="18" charset="0"/>
                <a:cs typeface="Times New Roman" panose="02020603050405020304" pitchFamily="18" charset="0"/>
              </a:rPr>
              <a:t>Care (owed by </a:t>
            </a:r>
            <a:r>
              <a:rPr lang="en-US" sz="2000" dirty="0" smtClean="0">
                <a:latin typeface="Times New Roman" panose="02020603050405020304" pitchFamily="18" charset="0"/>
                <a:cs typeface="Times New Roman" panose="02020603050405020304" pitchFamily="18" charset="0"/>
              </a:rPr>
              <a:t>Nike and the </a:t>
            </a:r>
            <a:r>
              <a:rPr lang="en-US" sz="2000" dirty="0">
                <a:latin typeface="Times New Roman" panose="02020603050405020304" pitchFamily="18" charset="0"/>
                <a:cs typeface="Times New Roman" panose="02020603050405020304" pitchFamily="18" charset="0"/>
              </a:rPr>
              <a:t>manufacturing company to its workers</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Human Right (child labor, de facto slavery, workers safety, and abusive working conditions).</a:t>
            </a:r>
          </a:p>
          <a:p>
            <a:r>
              <a:rPr lang="en-US" sz="2000" dirty="0">
                <a:latin typeface="Times New Roman" panose="02020603050405020304" pitchFamily="18" charset="0"/>
                <a:cs typeface="Times New Roman" panose="02020603050405020304" pitchFamily="18" charset="0"/>
              </a:rPr>
              <a:t>The disclosure rule (investors and end users </a:t>
            </a:r>
            <a:r>
              <a:rPr lang="en-US" sz="2000" dirty="0" smtClean="0">
                <a:latin typeface="Times New Roman" panose="02020603050405020304" pitchFamily="18" charset="0"/>
                <a:cs typeface="Times New Roman" panose="02020603050405020304" pitchFamily="18" charset="0"/>
              </a:rPr>
              <a:t>of Nike products should </a:t>
            </a:r>
            <a:r>
              <a:rPr lang="en-US" sz="2000" dirty="0">
                <a:latin typeface="Times New Roman" panose="02020603050405020304" pitchFamily="18" charset="0"/>
                <a:cs typeface="Times New Roman" panose="02020603050405020304" pitchFamily="18" charset="0"/>
              </a:rPr>
              <a:t>know the circumstances in which the products are made</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Test of reversibility ( do you accept that one of your family and loved one are treated like </a:t>
            </a:r>
            <a:r>
              <a:rPr lang="en-US" sz="2000" dirty="0" smtClean="0">
                <a:latin typeface="Times New Roman" panose="02020603050405020304" pitchFamily="18" charset="0"/>
                <a:cs typeface="Times New Roman" panose="02020603050405020304" pitchFamily="18" charset="0"/>
              </a:rPr>
              <a:t>Nike’s workers).</a:t>
            </a:r>
          </a:p>
          <a:p>
            <a:r>
              <a:rPr lang="en-US" sz="2000" dirty="0">
                <a:latin typeface="Times New Roman" panose="02020603050405020304" pitchFamily="18" charset="0"/>
                <a:cs typeface="Times New Roman" panose="02020603050405020304" pitchFamily="18" charset="0"/>
                <a:hlinkClick r:id="rId3"/>
              </a:rPr>
              <a:t>https://</a:t>
            </a:r>
            <a:r>
              <a:rPr lang="en-US" sz="2000" dirty="0" smtClean="0">
                <a:latin typeface="Times New Roman" panose="02020603050405020304" pitchFamily="18" charset="0"/>
                <a:cs typeface="Times New Roman" panose="02020603050405020304" pitchFamily="18" charset="0"/>
                <a:hlinkClick r:id="rId3"/>
              </a:rPr>
              <a:t>www.youtube.com/watch?v=28B_sZZ6km4</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Feeling about a choice ( what Nike’s CEO emotional response about his choice)</a:t>
            </a:r>
          </a:p>
          <a:p>
            <a:endParaRPr lang="en-US" dirty="0" smtClean="0"/>
          </a:p>
          <a:p>
            <a:endParaRPr lang="en-US" dirty="0"/>
          </a:p>
        </p:txBody>
      </p:sp>
      <p:sp>
        <p:nvSpPr>
          <p:cNvPr id="2" name="Title 1"/>
          <p:cNvSpPr>
            <a:spLocks noGrp="1"/>
          </p:cNvSpPr>
          <p:nvPr>
            <p:ph type="title"/>
          </p:nvPr>
        </p:nvSpPr>
        <p:spPr>
          <a:xfrm>
            <a:off x="762000" y="0"/>
            <a:ext cx="8229600" cy="1066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Applicable Ethical Principle or Standard</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0022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95400"/>
            <a:ext cx="8763000" cy="5029200"/>
          </a:xfrm>
        </p:spPr>
        <p:txBody>
          <a:bodyPr>
            <a:normAutofit/>
          </a:bodyPr>
          <a:lstStyle/>
          <a:p>
            <a:r>
              <a:rPr lang="en-US" sz="2000" dirty="0">
                <a:latin typeface="Times New Roman" panose="02020603050405020304" pitchFamily="18" charset="0"/>
                <a:cs typeface="Times New Roman" panose="02020603050405020304" pitchFamily="18" charset="0"/>
              </a:rPr>
              <a:t>Nike can create and effectively implement programs that educate workers in the 700 factories about their rights, the local labor regulations, and Nike’s Codes of Conduct. </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Nike can correct the abusive practices of its contractors by enforcing a </a:t>
            </a:r>
            <a:r>
              <a:rPr lang="en-US" sz="2000" dirty="0" smtClean="0">
                <a:latin typeface="Times New Roman" panose="02020603050405020304" pitchFamily="18" charset="0"/>
                <a:cs typeface="Times New Roman" panose="02020603050405020304" pitchFamily="18" charset="0"/>
              </a:rPr>
              <a:t>penalties </a:t>
            </a:r>
            <a:r>
              <a:rPr lang="en-US" sz="2000" dirty="0">
                <a:latin typeface="Times New Roman" panose="02020603050405020304" pitchFamily="18" charset="0"/>
                <a:cs typeface="Times New Roman" panose="02020603050405020304" pitchFamily="18" charset="0"/>
              </a:rPr>
              <a:t>on them and even stop doing business with them</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Nike can move its production out of countries that are run by a </a:t>
            </a:r>
            <a:r>
              <a:rPr lang="en-US" sz="2000" dirty="0" smtClean="0">
                <a:latin typeface="Times New Roman" panose="02020603050405020304" pitchFamily="18" charset="0"/>
                <a:cs typeface="Times New Roman" panose="02020603050405020304" pitchFamily="18" charset="0"/>
              </a:rPr>
              <a:t>dictatorship, do </a:t>
            </a:r>
            <a:r>
              <a:rPr lang="en-US" sz="2000" dirty="0">
                <a:latin typeface="Times New Roman" panose="02020603050405020304" pitchFamily="18" charset="0"/>
                <a:cs typeface="Times New Roman" panose="02020603050405020304" pitchFamily="18" charset="0"/>
              </a:rPr>
              <a:t>not respect human </a:t>
            </a:r>
            <a:r>
              <a:rPr lang="en-US" sz="2000" dirty="0" smtClean="0">
                <a:latin typeface="Times New Roman" panose="02020603050405020304" pitchFamily="18" charset="0"/>
                <a:cs typeface="Times New Roman" panose="02020603050405020304" pitchFamily="18" charset="0"/>
              </a:rPr>
              <a:t>right, </a:t>
            </a:r>
            <a:r>
              <a:rPr lang="en-US" sz="2000" dirty="0">
                <a:latin typeface="Times New Roman" panose="02020603050405020304" pitchFamily="18" charset="0"/>
                <a:cs typeface="Times New Roman" panose="02020603050405020304" pitchFamily="18" charset="0"/>
              </a:rPr>
              <a:t>or have labor regulations which do not protect </a:t>
            </a:r>
            <a:r>
              <a:rPr lang="en-US" sz="2000" dirty="0" smtClean="0">
                <a:latin typeface="Times New Roman" panose="02020603050405020304" pitchFamily="18" charset="0"/>
                <a:cs typeface="Times New Roman" panose="02020603050405020304" pitchFamily="18" charset="0"/>
              </a:rPr>
              <a:t>its labor </a:t>
            </a:r>
            <a:r>
              <a:rPr lang="en-US" sz="2000" dirty="0">
                <a:latin typeface="Times New Roman" panose="02020603050405020304" pitchFamily="18" charset="0"/>
                <a:cs typeface="Times New Roman" panose="02020603050405020304" pitchFamily="18" charset="0"/>
              </a:rPr>
              <a:t>force.</a:t>
            </a:r>
          </a:p>
        </p:txBody>
      </p:sp>
      <p:sp>
        <p:nvSpPr>
          <p:cNvPr id="2" name="Title 1"/>
          <p:cNvSpPr>
            <a:spLocks noGrp="1"/>
          </p:cNvSpPr>
          <p:nvPr>
            <p:ph type="title"/>
          </p:nvPr>
        </p:nvSpPr>
        <p:spPr>
          <a:xfrm>
            <a:off x="457200" y="152400"/>
            <a:ext cx="8229600" cy="838200"/>
          </a:xfrm>
        </p:spPr>
        <p:txBody>
          <a:bodyPr>
            <a:normAutofit fontScale="90000"/>
          </a:bodyPr>
          <a:lstStyle/>
          <a:p>
            <a:pPr algn="ctr"/>
            <a:r>
              <a:rPr lang="en-US" dirty="0" smtClean="0"/>
              <a:t>Alternatives Open to Management</a:t>
            </a:r>
            <a:endParaRPr lang="en-US" dirty="0"/>
          </a:p>
        </p:txBody>
      </p:sp>
    </p:spTree>
    <p:extLst>
      <p:ext uri="{BB962C8B-B14F-4D97-AF65-F5344CB8AC3E}">
        <p14:creationId xmlns:p14="http://schemas.microsoft.com/office/powerpoint/2010/main" xmlns="" val="114354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019311250"/>
              </p:ext>
            </p:extLst>
          </p:nvPr>
        </p:nvGraphicFramePr>
        <p:xfrm>
          <a:off x="457200" y="1447800"/>
          <a:ext cx="8229600" cy="485140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xmlns="" val="20000"/>
                    </a:ext>
                  </a:extLst>
                </a:gridCol>
                <a:gridCol w="2819400">
                  <a:extLst>
                    <a:ext uri="{9D8B030D-6E8A-4147-A177-3AD203B41FA5}">
                      <a16:colId xmlns:a16="http://schemas.microsoft.com/office/drawing/2014/main" xmlns="" val="20001"/>
                    </a:ext>
                  </a:extLst>
                </a:gridCol>
                <a:gridCol w="3124200">
                  <a:extLst>
                    <a:ext uri="{9D8B030D-6E8A-4147-A177-3AD203B41FA5}">
                      <a16:colId xmlns:a16="http://schemas.microsoft.com/office/drawing/2014/main" xmlns="" val="20002"/>
                    </a:ext>
                  </a:extLst>
                </a:gridCol>
              </a:tblGrid>
              <a:tr h="370840">
                <a:tc>
                  <a:txBody>
                    <a:bodyPr/>
                    <a:lstStyle/>
                    <a:p>
                      <a:endParaRPr lang="en-US" dirty="0"/>
                    </a:p>
                  </a:txBody>
                  <a:tcPr/>
                </a:tc>
                <a:tc>
                  <a:txBody>
                    <a:bodyPr/>
                    <a:lstStyle/>
                    <a:p>
                      <a:r>
                        <a:rPr lang="en-US" dirty="0" smtClean="0"/>
                        <a:t>COSTS</a:t>
                      </a:r>
                      <a:endParaRPr lang="en-US" dirty="0"/>
                    </a:p>
                  </a:txBody>
                  <a:tcPr/>
                </a:tc>
                <a:tc>
                  <a:txBody>
                    <a:bodyPr/>
                    <a:lstStyle/>
                    <a:p>
                      <a:r>
                        <a:rPr lang="en-US" dirty="0" smtClean="0"/>
                        <a:t>BENEFITS</a:t>
                      </a:r>
                      <a:endParaRPr lang="en-US" dirty="0"/>
                    </a:p>
                  </a:txBody>
                  <a:tcPr/>
                </a:tc>
                <a:extLst>
                  <a:ext uri="{0D108BD9-81ED-4DB2-BD59-A6C34878D82A}">
                    <a16:rowId xmlns:a16="http://schemas.microsoft.com/office/drawing/2014/main" xmlns=""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Factory</a:t>
                      </a:r>
                      <a:r>
                        <a:rPr lang="en-US" baseline="0" dirty="0" smtClean="0"/>
                        <a:t> w</a:t>
                      </a:r>
                      <a:r>
                        <a:rPr lang="en-US" dirty="0" smtClean="0"/>
                        <a:t>orkers</a:t>
                      </a:r>
                    </a:p>
                    <a:p>
                      <a:endParaRPr lang="en-US" dirty="0"/>
                    </a:p>
                  </a:txBody>
                  <a:tcPr/>
                </a:tc>
                <a:tc>
                  <a:txBody>
                    <a:bodyPr/>
                    <a:lstStyle/>
                    <a:p>
                      <a:pPr marL="285750" indent="-285750">
                        <a:buFont typeface="Arial" panose="020B0604020202020204" pitchFamily="34" charset="0"/>
                        <a:buChar char="•"/>
                      </a:pPr>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Acceptable</a:t>
                      </a:r>
                      <a:r>
                        <a:rPr lang="en-US" baseline="0" dirty="0" smtClean="0"/>
                        <a:t> </a:t>
                      </a:r>
                      <a:r>
                        <a:rPr lang="en-US" dirty="0" smtClean="0"/>
                        <a:t>working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Paid</a:t>
                      </a:r>
                      <a:r>
                        <a:rPr lang="en-US" baseline="0" dirty="0" smtClean="0"/>
                        <a:t> a</a:t>
                      </a:r>
                      <a:r>
                        <a:rPr lang="en-US" dirty="0" smtClean="0"/>
                        <a:t>cceptable </a:t>
                      </a:r>
                      <a:r>
                        <a:rPr lang="en-US" baseline="0" dirty="0" smtClean="0"/>
                        <a:t>wages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Maintaining</a:t>
                      </a:r>
                      <a:r>
                        <a:rPr lang="en-US" baseline="0" dirty="0" smtClean="0"/>
                        <a:t> their </a:t>
                      </a:r>
                      <a:r>
                        <a:rPr lang="en-US" dirty="0" smtClean="0"/>
                        <a:t>Human right. </a:t>
                      </a:r>
                    </a:p>
                  </a:txBody>
                  <a:tcPr/>
                </a:tc>
                <a:extLst>
                  <a:ext uri="{0D108BD9-81ED-4DB2-BD59-A6C34878D82A}">
                    <a16:rowId xmlns:a16="http://schemas.microsoft.com/office/drawing/2014/main" xmlns="" val="10001"/>
                  </a:ext>
                </a:extLst>
              </a:tr>
              <a:tr h="370840">
                <a:tc>
                  <a:txBody>
                    <a:bodyPr/>
                    <a:lstStyle/>
                    <a:p>
                      <a:r>
                        <a:rPr lang="en-US" dirty="0" smtClean="0"/>
                        <a:t>Nike</a:t>
                      </a:r>
                      <a:endParaRPr lang="en-US" dirty="0"/>
                    </a:p>
                  </a:txBody>
                  <a:tcPr/>
                </a:tc>
                <a:tc>
                  <a:txBody>
                    <a:bodyPr/>
                    <a:lstStyle/>
                    <a:p>
                      <a:pPr marL="285750" indent="-285750">
                        <a:buFont typeface="Arial" panose="020B0604020202020204" pitchFamily="34" charset="0"/>
                        <a:buChar char="•"/>
                      </a:pPr>
                      <a:r>
                        <a:rPr lang="en-US" dirty="0" smtClean="0"/>
                        <a:t>Possibly increase the cost of production.</a:t>
                      </a:r>
                    </a:p>
                    <a:p>
                      <a:pPr marL="285750" indent="-285750">
                        <a:buFont typeface="Arial" panose="020B0604020202020204" pitchFamily="34" charset="0"/>
                        <a:buChar char="•"/>
                      </a:pPr>
                      <a:r>
                        <a:rPr lang="en-US" dirty="0" smtClean="0"/>
                        <a:t>Decreased profit</a:t>
                      </a:r>
                    </a:p>
                  </a:txBody>
                  <a:tcPr/>
                </a:tc>
                <a:tc>
                  <a:txBody>
                    <a:bodyPr/>
                    <a:lstStyle/>
                    <a:p>
                      <a:pPr marL="285750" indent="-285750">
                        <a:buFont typeface="Arial" panose="020B0604020202020204" pitchFamily="34" charset="0"/>
                        <a:buChar char="•"/>
                      </a:pPr>
                      <a:r>
                        <a:rPr lang="en-US" dirty="0" smtClean="0"/>
                        <a:t>Encourage whistleblowers</a:t>
                      </a:r>
                    </a:p>
                    <a:p>
                      <a:pPr marL="285750" indent="-285750">
                        <a:buFont typeface="Arial" panose="020B0604020202020204" pitchFamily="34" charset="0"/>
                        <a:buChar char="•"/>
                      </a:pPr>
                      <a:r>
                        <a:rPr lang="en-US" dirty="0" smtClean="0"/>
                        <a:t>Improve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Better brand image</a:t>
                      </a:r>
                      <a:endParaRPr lang="en-US" dirty="0" smtClean="0"/>
                    </a:p>
                  </a:txBody>
                  <a:tcPr/>
                </a:tc>
                <a:extLst>
                  <a:ext uri="{0D108BD9-81ED-4DB2-BD59-A6C34878D82A}">
                    <a16:rowId xmlns:a16="http://schemas.microsoft.com/office/drawing/2014/main" xmlns="" val="10002"/>
                  </a:ext>
                </a:extLst>
              </a:tr>
              <a:tr h="370840">
                <a:tc>
                  <a:txBody>
                    <a:bodyPr/>
                    <a:lstStyle/>
                    <a:p>
                      <a:r>
                        <a:rPr lang="en-US" dirty="0" smtClean="0"/>
                        <a:t>Local</a:t>
                      </a:r>
                      <a:r>
                        <a:rPr lang="en-US" baseline="0" dirty="0" smtClean="0"/>
                        <a:t> c</a:t>
                      </a:r>
                      <a:r>
                        <a:rPr lang="en-US" dirty="0" smtClean="0"/>
                        <a:t>ontactors</a:t>
                      </a:r>
                      <a:endParaRPr lang="en-US" dirty="0"/>
                    </a:p>
                  </a:txBody>
                  <a:tcPr/>
                </a:tc>
                <a:tc>
                  <a:txBody>
                    <a:bodyPr/>
                    <a:lstStyle/>
                    <a:p>
                      <a:pPr marL="285750" indent="-285750">
                        <a:buFont typeface="Arial" panose="020B0604020202020204" pitchFamily="34" charset="0"/>
                        <a:buChar char="•"/>
                      </a:pPr>
                      <a:r>
                        <a:rPr lang="en-US" dirty="0" smtClean="0"/>
                        <a:t>Increase the cost of production.</a:t>
                      </a:r>
                    </a:p>
                    <a:p>
                      <a:pPr marL="285750" indent="-285750">
                        <a:buFont typeface="Arial" panose="020B0604020202020204" pitchFamily="34" charset="0"/>
                        <a:buChar char="•"/>
                      </a:pPr>
                      <a:r>
                        <a:rPr lang="en-US" dirty="0" smtClean="0"/>
                        <a:t>Decreased profit</a:t>
                      </a:r>
                    </a:p>
                  </a:txBody>
                  <a:tcPr/>
                </a:tc>
                <a:tc>
                  <a:txBody>
                    <a:bodyPr/>
                    <a:lstStyle/>
                    <a:p>
                      <a:pPr marL="285750" indent="-285750">
                        <a:buFont typeface="Arial" panose="020B0604020202020204" pitchFamily="34" charset="0"/>
                        <a:buChar char="•"/>
                      </a:pPr>
                      <a:r>
                        <a:rPr lang="en-US" dirty="0" smtClean="0"/>
                        <a:t>Improve reputation</a:t>
                      </a:r>
                    </a:p>
                  </a:txBody>
                  <a:tcPr/>
                </a:tc>
                <a:extLst>
                  <a:ext uri="{0D108BD9-81ED-4DB2-BD59-A6C34878D82A}">
                    <a16:rowId xmlns:a16="http://schemas.microsoft.com/office/drawing/2014/main" xmlns="" val="10003"/>
                  </a:ext>
                </a:extLst>
              </a:tr>
              <a:tr h="370840">
                <a:tc>
                  <a:txBody>
                    <a:bodyPr/>
                    <a:lstStyle/>
                    <a:p>
                      <a:r>
                        <a:rPr lang="en-US" dirty="0" smtClean="0"/>
                        <a:t>Local governments</a:t>
                      </a:r>
                      <a:endParaRPr lang="en-US"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Maintaining</a:t>
                      </a:r>
                      <a:r>
                        <a:rPr lang="en-US" baseline="0" dirty="0" smtClean="0"/>
                        <a:t> </a:t>
                      </a:r>
                      <a:r>
                        <a:rPr lang="en-US" dirty="0" smtClean="0"/>
                        <a:t>Human right. </a:t>
                      </a:r>
                    </a:p>
                    <a:p>
                      <a:endParaRPr lang="en-US" dirty="0"/>
                    </a:p>
                  </a:txBody>
                  <a:tcPr/>
                </a:tc>
                <a:extLst>
                  <a:ext uri="{0D108BD9-81ED-4DB2-BD59-A6C34878D82A}">
                    <a16:rowId xmlns:a16="http://schemas.microsoft.com/office/drawing/2014/main" xmlns="" val="10004"/>
                  </a:ext>
                </a:extLst>
              </a:tr>
            </a:tbl>
          </a:graphicData>
        </a:graphic>
      </p:graphicFrame>
      <p:sp>
        <p:nvSpPr>
          <p:cNvPr id="2" name="Title 1"/>
          <p:cNvSpPr>
            <a:spLocks noGrp="1"/>
          </p:cNvSpPr>
          <p:nvPr>
            <p:ph type="title"/>
          </p:nvPr>
        </p:nvSpPr>
        <p:spPr>
          <a:xfrm>
            <a:off x="457200" y="-152400"/>
            <a:ext cx="8229600" cy="1143000"/>
          </a:xfrm>
        </p:spPr>
        <p:txBody>
          <a:bodyPr>
            <a:normAutofit/>
          </a:bodyPr>
          <a:lstStyle/>
          <a:p>
            <a:pPr algn="ctr"/>
            <a:r>
              <a:rPr lang="en-US" sz="2000" dirty="0">
                <a:latin typeface="Times New Roman" panose="02020603050405020304" pitchFamily="18" charset="0"/>
                <a:cs typeface="Times New Roman" panose="02020603050405020304" pitchFamily="18" charset="0"/>
              </a:rPr>
              <a:t>Impact of Alternative Course of Action on Stakeholders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Educate Workers </a:t>
            </a:r>
            <a:r>
              <a:rPr lang="en-US" sz="2000" dirty="0" smtClean="0">
                <a:latin typeface="Times New Roman" panose="02020603050405020304" pitchFamily="18" charset="0"/>
                <a:cs typeface="Times New Roman" panose="02020603050405020304" pitchFamily="18" charset="0"/>
              </a:rPr>
              <a:t>about Labor </a:t>
            </a:r>
            <a:r>
              <a:rPr lang="en-US" sz="2000" dirty="0">
                <a:latin typeface="Times New Roman" panose="02020603050405020304" pitchFamily="18" charset="0"/>
                <a:cs typeface="Times New Roman" panose="02020603050405020304" pitchFamily="18" charset="0"/>
              </a:rPr>
              <a:t>R</a:t>
            </a:r>
            <a:r>
              <a:rPr lang="en-US" sz="2000" dirty="0" smtClean="0">
                <a:latin typeface="Times New Roman" panose="02020603050405020304" pitchFamily="18" charset="0"/>
                <a:cs typeface="Times New Roman" panose="02020603050405020304" pitchFamily="18" charset="0"/>
              </a:rPr>
              <a:t>egulations and </a:t>
            </a:r>
            <a:r>
              <a:rPr lang="en-US" sz="2000" dirty="0">
                <a:latin typeface="Times New Roman" panose="02020603050405020304" pitchFamily="18" charset="0"/>
                <a:cs typeface="Times New Roman" panose="02020603050405020304" pitchFamily="18" charset="0"/>
              </a:rPr>
              <a:t>Nike’s Codes of </a:t>
            </a:r>
            <a:r>
              <a:rPr lang="en-US" sz="2000" dirty="0" smtClean="0">
                <a:latin typeface="Times New Roman" panose="02020603050405020304" pitchFamily="18" charset="0"/>
                <a:cs typeface="Times New Roman" panose="02020603050405020304" pitchFamily="18" charset="0"/>
              </a:rPr>
              <a:t>Conduct.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09134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839134151"/>
              </p:ext>
            </p:extLst>
          </p:nvPr>
        </p:nvGraphicFramePr>
        <p:xfrm>
          <a:off x="457200" y="1447800"/>
          <a:ext cx="8229600" cy="53340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COSTS</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BENEFITS</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Factory</a:t>
                      </a:r>
                      <a:r>
                        <a:rPr lang="en-US" sz="2000" baseline="0" dirty="0" smtClean="0">
                          <a:latin typeface="Times New Roman" panose="02020603050405020304" pitchFamily="18" charset="0"/>
                          <a:cs typeface="Times New Roman" panose="02020603050405020304" pitchFamily="18" charset="0"/>
                        </a:rPr>
                        <a:t> w</a:t>
                      </a:r>
                      <a:r>
                        <a:rPr lang="en-US" sz="2000" dirty="0" smtClean="0">
                          <a:latin typeface="Times New Roman" panose="02020603050405020304" pitchFamily="18" charset="0"/>
                          <a:cs typeface="Times New Roman" panose="02020603050405020304" pitchFamily="18" charset="0"/>
                        </a:rPr>
                        <a:t>orkers</a:t>
                      </a:r>
                    </a:p>
                    <a:p>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Loss of Life</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Injuries</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Medical</a:t>
                      </a:r>
                      <a:r>
                        <a:rPr lang="en-US" sz="2000" baseline="0" dirty="0" smtClean="0">
                          <a:latin typeface="Times New Roman" panose="02020603050405020304" pitchFamily="18" charset="0"/>
                          <a:cs typeface="Times New Roman" panose="02020603050405020304" pitchFamily="18" charset="0"/>
                        </a:rPr>
                        <a:t> expenses related to injuries</a:t>
                      </a:r>
                    </a:p>
                    <a:p>
                      <a:pPr marL="285750" indent="-285750">
                        <a:buFont typeface="Arial" panose="020B0604020202020204" pitchFamily="34" charset="0"/>
                        <a:buChar char="•"/>
                      </a:pPr>
                      <a:r>
                        <a:rPr lang="en-US" sz="2000" baseline="0" dirty="0" smtClean="0">
                          <a:latin typeface="Times New Roman" panose="02020603050405020304" pitchFamily="18" charset="0"/>
                          <a:cs typeface="Times New Roman" panose="02020603050405020304" pitchFamily="18" charset="0"/>
                        </a:rPr>
                        <a:t>Making decisions with incomplete info</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Acceptable</a:t>
                      </a:r>
                      <a:r>
                        <a:rPr lang="en-US" sz="2000" baseline="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working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Paid</a:t>
                      </a:r>
                      <a:r>
                        <a:rPr lang="en-US" sz="2000" baseline="0" dirty="0" smtClean="0">
                          <a:latin typeface="Times New Roman" panose="02020603050405020304" pitchFamily="18" charset="0"/>
                          <a:cs typeface="Times New Roman" panose="02020603050405020304" pitchFamily="18" charset="0"/>
                        </a:rPr>
                        <a:t> a</a:t>
                      </a:r>
                      <a:r>
                        <a:rPr lang="en-US" sz="2000" dirty="0" smtClean="0">
                          <a:latin typeface="Times New Roman" panose="02020603050405020304" pitchFamily="18" charset="0"/>
                          <a:cs typeface="Times New Roman" panose="02020603050405020304" pitchFamily="18" charset="0"/>
                        </a:rPr>
                        <a:t>cceptable </a:t>
                      </a:r>
                      <a:r>
                        <a:rPr lang="en-US" sz="2000" baseline="0" dirty="0" smtClean="0">
                          <a:latin typeface="Times New Roman" panose="02020603050405020304" pitchFamily="18" charset="0"/>
                          <a:cs typeface="Times New Roman" panose="02020603050405020304" pitchFamily="18" charset="0"/>
                        </a:rPr>
                        <a:t>wages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Maintaining</a:t>
                      </a:r>
                      <a:r>
                        <a:rPr lang="en-US" sz="2000" baseline="0" dirty="0" smtClean="0">
                          <a:latin typeface="Times New Roman" panose="02020603050405020304" pitchFamily="18" charset="0"/>
                          <a:cs typeface="Times New Roman" panose="02020603050405020304" pitchFamily="18" charset="0"/>
                        </a:rPr>
                        <a:t> their </a:t>
                      </a:r>
                      <a:r>
                        <a:rPr lang="en-US" sz="2000" dirty="0" smtClean="0">
                          <a:latin typeface="Times New Roman" panose="02020603050405020304" pitchFamily="18" charset="0"/>
                          <a:cs typeface="Times New Roman" panose="02020603050405020304" pitchFamily="18" charset="0"/>
                        </a:rPr>
                        <a:t>Human right. </a:t>
                      </a:r>
                    </a:p>
                  </a:txBody>
                  <a:tcPr/>
                </a:tc>
                <a:extLst>
                  <a:ext uri="{0D108BD9-81ED-4DB2-BD59-A6C34878D82A}">
                    <a16:rowId xmlns:a16="http://schemas.microsoft.com/office/drawing/2014/main" xmlns="" val="10001"/>
                  </a:ext>
                </a:extLst>
              </a:tr>
              <a:tr h="370840">
                <a:tc>
                  <a:txBody>
                    <a:bodyPr/>
                    <a:lstStyle/>
                    <a:p>
                      <a:r>
                        <a:rPr lang="en-US" sz="2000" dirty="0" smtClean="0">
                          <a:latin typeface="Times New Roman" panose="02020603050405020304" pitchFamily="18" charset="0"/>
                          <a:cs typeface="Times New Roman" panose="02020603050405020304" pitchFamily="18" charset="0"/>
                        </a:rPr>
                        <a:t>Nike</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Reduce the pool of qualified contractors.</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increase the cost of production.</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Improve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smtClean="0">
                          <a:latin typeface="Times New Roman" panose="02020603050405020304" pitchFamily="18" charset="0"/>
                          <a:cs typeface="Times New Roman" panose="02020603050405020304" pitchFamily="18" charset="0"/>
                        </a:rPr>
                        <a:t>Better brand image</a:t>
                      </a:r>
                      <a:endParaRPr lang="en-US" sz="2000" dirty="0" smtClean="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2"/>
                  </a:ext>
                </a:extLst>
              </a:tr>
              <a:tr h="370840">
                <a:tc>
                  <a:txBody>
                    <a:bodyPr/>
                    <a:lstStyle/>
                    <a:p>
                      <a:r>
                        <a:rPr lang="en-US" sz="2000" dirty="0" smtClean="0">
                          <a:latin typeface="Times New Roman" panose="02020603050405020304" pitchFamily="18" charset="0"/>
                          <a:cs typeface="Times New Roman" panose="02020603050405020304" pitchFamily="18" charset="0"/>
                        </a:rPr>
                        <a:t>Local</a:t>
                      </a:r>
                      <a:r>
                        <a:rPr lang="en-US" sz="2000" baseline="0" dirty="0" smtClean="0">
                          <a:latin typeface="Times New Roman" panose="02020603050405020304" pitchFamily="18" charset="0"/>
                          <a:cs typeface="Times New Roman" panose="02020603050405020304" pitchFamily="18" charset="0"/>
                        </a:rPr>
                        <a:t> c</a:t>
                      </a:r>
                      <a:r>
                        <a:rPr lang="en-US" sz="2000" dirty="0" smtClean="0">
                          <a:latin typeface="Times New Roman" panose="02020603050405020304" pitchFamily="18" charset="0"/>
                          <a:cs typeface="Times New Roman" panose="02020603050405020304" pitchFamily="18" charset="0"/>
                        </a:rPr>
                        <a:t>ontactors</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paying </a:t>
                      </a:r>
                      <a:r>
                        <a:rPr lang="en-US" sz="2000" baseline="0" dirty="0" smtClean="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enalties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lose their business </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Consultancy contract</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Higher share price</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3"/>
                  </a:ext>
                </a:extLst>
              </a:tr>
              <a:tr h="370840">
                <a:tc>
                  <a:txBody>
                    <a:bodyPr/>
                    <a:lstStyle/>
                    <a:p>
                      <a:r>
                        <a:rPr lang="en-US" sz="2000" dirty="0" smtClean="0">
                          <a:latin typeface="Times New Roman" panose="02020603050405020304" pitchFamily="18" charset="0"/>
                          <a:cs typeface="Times New Roman" panose="02020603050405020304" pitchFamily="18" charset="0"/>
                        </a:rPr>
                        <a:t>Local governments</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txBody>
                  <a:tcPr/>
                </a:tc>
                <a:tc>
                  <a:txBody>
                    <a:bodyPr/>
                    <a:lstStyle/>
                    <a:p>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4"/>
                  </a:ext>
                </a:extLst>
              </a:tr>
            </a:tbl>
          </a:graphicData>
        </a:graphic>
      </p:graphicFrame>
      <p:sp>
        <p:nvSpPr>
          <p:cNvPr id="2" name="Title 1"/>
          <p:cNvSpPr>
            <a:spLocks noGrp="1"/>
          </p:cNvSpPr>
          <p:nvPr>
            <p:ph type="title"/>
          </p:nvPr>
        </p:nvSpPr>
        <p:spPr>
          <a:xfrm>
            <a:off x="609600" y="0"/>
            <a:ext cx="8077200" cy="1066800"/>
          </a:xfrm>
        </p:spPr>
        <p:txBody>
          <a:bodyPr>
            <a:noAutofit/>
          </a:bodyPr>
          <a:lstStyle/>
          <a:p>
            <a:pPr algn="ctr"/>
            <a:r>
              <a:rPr lang="en-US" sz="2000" dirty="0">
                <a:latin typeface="Times New Roman" panose="02020603050405020304" pitchFamily="18" charset="0"/>
                <a:cs typeface="Times New Roman" panose="02020603050405020304" pitchFamily="18" charset="0"/>
              </a:rPr>
              <a:t>Impact of Alternative Course of Action on Stakeholders</a:t>
            </a:r>
            <a:r>
              <a:rPr lang="en-US" sz="2000" dirty="0" smtClean="0">
                <a:latin typeface="Times New Roman" panose="02020603050405020304" pitchFamily="18" charset="0"/>
                <a:cs typeface="Times New Roman" panose="02020603050405020304" pitchFamily="18" charset="0"/>
              </a:rPr>
              <a:t>: Enforcing  Penalties on Abusive Practices on Workers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0794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1528169952"/>
              </p:ext>
            </p:extLst>
          </p:nvPr>
        </p:nvGraphicFramePr>
        <p:xfrm>
          <a:off x="457200" y="1447800"/>
          <a:ext cx="8229600" cy="53340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370840">
                <a:tc>
                  <a:txBody>
                    <a:bodyPr/>
                    <a:lstStyle/>
                    <a:p>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COSTS</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BENEFITS</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anose="02020603050405020304" pitchFamily="18" charset="0"/>
                          <a:cs typeface="Times New Roman" panose="02020603050405020304" pitchFamily="18" charset="0"/>
                        </a:rPr>
                        <a:t>Factory</a:t>
                      </a:r>
                      <a:r>
                        <a:rPr lang="en-US" sz="2000" baseline="0" dirty="0" smtClean="0">
                          <a:latin typeface="Times New Roman" panose="02020603050405020304" pitchFamily="18" charset="0"/>
                          <a:cs typeface="Times New Roman" panose="02020603050405020304" pitchFamily="18" charset="0"/>
                        </a:rPr>
                        <a:t> w</a:t>
                      </a:r>
                      <a:r>
                        <a:rPr lang="en-US" sz="2000" dirty="0" smtClean="0">
                          <a:latin typeface="Times New Roman" panose="02020603050405020304" pitchFamily="18" charset="0"/>
                          <a:cs typeface="Times New Roman" panose="02020603050405020304" pitchFamily="18" charset="0"/>
                        </a:rPr>
                        <a:t>orkers</a:t>
                      </a:r>
                    </a:p>
                    <a:p>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lose their job</a:t>
                      </a:r>
                      <a:r>
                        <a:rPr lang="en-US" sz="2000" baseline="0" dirty="0">
                          <a:latin typeface="Times New Roman" panose="02020603050405020304" pitchFamily="18" charset="0"/>
                          <a:cs typeface="Times New Roman" panose="02020603050405020304" pitchFamily="18" charset="0"/>
                        </a:rPr>
                        <a:t> </a:t>
                      </a:r>
                      <a:r>
                        <a:rPr lang="en-US" sz="2000" baseline="0" dirty="0" smtClean="0">
                          <a:latin typeface="Times New Roman" panose="02020603050405020304" pitchFamily="18" charset="0"/>
                          <a:cs typeface="Times New Roman" panose="02020603050405020304" pitchFamily="18" charset="0"/>
                        </a:rPr>
                        <a:t>if they exist in </a:t>
                      </a:r>
                      <a:r>
                        <a:rPr lang="en-US" sz="2000" dirty="0" smtClean="0">
                          <a:latin typeface="Times New Roman" panose="02020603050405020304" pitchFamily="18" charset="0"/>
                          <a:cs typeface="Times New Roman" panose="02020603050405020304" pitchFamily="18" charset="0"/>
                        </a:rPr>
                        <a:t>countries that are do not respect human right.</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Acceptable</a:t>
                      </a:r>
                      <a:r>
                        <a:rPr lang="en-US" sz="2000" baseline="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working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Paid</a:t>
                      </a:r>
                      <a:r>
                        <a:rPr lang="en-US" sz="2000" baseline="0" dirty="0" smtClean="0">
                          <a:latin typeface="Times New Roman" panose="02020603050405020304" pitchFamily="18" charset="0"/>
                          <a:cs typeface="Times New Roman" panose="02020603050405020304" pitchFamily="18" charset="0"/>
                        </a:rPr>
                        <a:t> a</a:t>
                      </a:r>
                      <a:r>
                        <a:rPr lang="en-US" sz="2000" dirty="0" smtClean="0">
                          <a:latin typeface="Times New Roman" panose="02020603050405020304" pitchFamily="18" charset="0"/>
                          <a:cs typeface="Times New Roman" panose="02020603050405020304" pitchFamily="18" charset="0"/>
                        </a:rPr>
                        <a:t>cceptable </a:t>
                      </a:r>
                      <a:r>
                        <a:rPr lang="en-US" sz="2000" baseline="0" dirty="0" smtClean="0">
                          <a:latin typeface="Times New Roman" panose="02020603050405020304" pitchFamily="18" charset="0"/>
                          <a:cs typeface="Times New Roman" panose="02020603050405020304" pitchFamily="18" charset="0"/>
                        </a:rPr>
                        <a:t>wages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Maintaining</a:t>
                      </a:r>
                      <a:r>
                        <a:rPr lang="en-US" sz="2000" baseline="0" dirty="0" smtClean="0">
                          <a:latin typeface="Times New Roman" panose="02020603050405020304" pitchFamily="18" charset="0"/>
                          <a:cs typeface="Times New Roman" panose="02020603050405020304" pitchFamily="18" charset="0"/>
                        </a:rPr>
                        <a:t> their </a:t>
                      </a:r>
                      <a:r>
                        <a:rPr lang="en-US" sz="2000" dirty="0" smtClean="0">
                          <a:latin typeface="Times New Roman" panose="02020603050405020304" pitchFamily="18" charset="0"/>
                          <a:cs typeface="Times New Roman" panose="02020603050405020304" pitchFamily="18" charset="0"/>
                        </a:rPr>
                        <a:t>Human right. </a:t>
                      </a: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1"/>
                  </a:ext>
                </a:extLst>
              </a:tr>
              <a:tr h="370840">
                <a:tc>
                  <a:txBody>
                    <a:bodyPr/>
                    <a:lstStyle/>
                    <a:p>
                      <a:r>
                        <a:rPr lang="en-US" sz="2000" dirty="0" smtClean="0">
                          <a:latin typeface="Times New Roman" panose="02020603050405020304" pitchFamily="18" charset="0"/>
                          <a:cs typeface="Times New Roman" panose="02020603050405020304" pitchFamily="18" charset="0"/>
                        </a:rPr>
                        <a:t>Nike</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Reduce the pool of qualified contractors.</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increase the cost of production.</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Improve reputation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aseline="0" dirty="0" smtClean="0">
                          <a:latin typeface="Times New Roman" panose="02020603050405020304" pitchFamily="18" charset="0"/>
                          <a:cs typeface="Times New Roman" panose="02020603050405020304" pitchFamily="18" charset="0"/>
                        </a:rPr>
                        <a:t>Better brand image</a:t>
                      </a:r>
                      <a:endParaRPr lang="en-US" sz="2000" dirty="0" smtClean="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2"/>
                  </a:ext>
                </a:extLst>
              </a:tr>
              <a:tr h="370840">
                <a:tc>
                  <a:txBody>
                    <a:bodyPr/>
                    <a:lstStyle/>
                    <a:p>
                      <a:r>
                        <a:rPr lang="en-US" sz="2000" dirty="0" smtClean="0">
                          <a:latin typeface="Times New Roman" panose="02020603050405020304" pitchFamily="18" charset="0"/>
                          <a:cs typeface="Times New Roman" panose="02020603050405020304" pitchFamily="18" charset="0"/>
                        </a:rPr>
                        <a:t>Local</a:t>
                      </a:r>
                      <a:r>
                        <a:rPr lang="en-US" sz="2000" baseline="0" dirty="0" smtClean="0">
                          <a:latin typeface="Times New Roman" panose="02020603050405020304" pitchFamily="18" charset="0"/>
                          <a:cs typeface="Times New Roman" panose="02020603050405020304" pitchFamily="18" charset="0"/>
                        </a:rPr>
                        <a:t> c</a:t>
                      </a:r>
                      <a:r>
                        <a:rPr lang="en-US" sz="2000" dirty="0" smtClean="0">
                          <a:latin typeface="Times New Roman" panose="02020603050405020304" pitchFamily="18" charset="0"/>
                          <a:cs typeface="Times New Roman" panose="02020603050405020304" pitchFamily="18" charset="0"/>
                        </a:rPr>
                        <a:t>ontactors</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lose their business </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endParaRPr lang="en-US" sz="2000" dirty="0" smtClean="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3"/>
                  </a:ext>
                </a:extLst>
              </a:tr>
              <a:tr h="370840">
                <a:tc>
                  <a:txBody>
                    <a:bodyPr/>
                    <a:lstStyle/>
                    <a:p>
                      <a:r>
                        <a:rPr lang="en-US" sz="2000" dirty="0" smtClean="0">
                          <a:latin typeface="Times New Roman" panose="02020603050405020304" pitchFamily="18" charset="0"/>
                          <a:cs typeface="Times New Roman" panose="02020603050405020304" pitchFamily="18" charset="0"/>
                        </a:rPr>
                        <a:t>Local governments</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Possibly lose a source of income</a:t>
                      </a:r>
                      <a:endParaRPr lang="en-US" sz="2000" dirty="0">
                        <a:latin typeface="Times New Roman" panose="02020603050405020304" pitchFamily="18" charset="0"/>
                        <a:cs typeface="Times New Roman" panose="02020603050405020304" pitchFamily="18"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latin typeface="Times New Roman" panose="02020603050405020304" pitchFamily="18" charset="0"/>
                          <a:cs typeface="Times New Roman" panose="02020603050405020304" pitchFamily="18" charset="0"/>
                        </a:rPr>
                        <a:t>Encouraged</a:t>
                      </a:r>
                      <a:r>
                        <a:rPr lang="en-US" sz="2000" baseline="0" dirty="0" smtClean="0">
                          <a:latin typeface="Times New Roman" panose="02020603050405020304" pitchFamily="18" charset="0"/>
                          <a:cs typeface="Times New Roman" panose="02020603050405020304" pitchFamily="18" charset="0"/>
                        </a:rPr>
                        <a:t> to m</a:t>
                      </a:r>
                      <a:r>
                        <a:rPr lang="en-US" sz="2000" dirty="0" smtClean="0">
                          <a:latin typeface="Times New Roman" panose="02020603050405020304" pitchFamily="18" charset="0"/>
                          <a:cs typeface="Times New Roman" panose="02020603050405020304" pitchFamily="18" charset="0"/>
                        </a:rPr>
                        <a:t>aintain</a:t>
                      </a:r>
                      <a:r>
                        <a:rPr lang="en-US" sz="2000" baseline="0" dirty="0" smtClean="0">
                          <a:latin typeface="Times New Roman" panose="02020603050405020304" pitchFamily="18" charset="0"/>
                          <a:cs typeface="Times New Roman" panose="02020603050405020304" pitchFamily="18" charset="0"/>
                        </a:rPr>
                        <a:t> h</a:t>
                      </a:r>
                      <a:r>
                        <a:rPr lang="en-US" sz="2000" dirty="0" smtClean="0">
                          <a:latin typeface="Times New Roman" panose="02020603050405020304" pitchFamily="18" charset="0"/>
                          <a:cs typeface="Times New Roman" panose="02020603050405020304" pitchFamily="18" charset="0"/>
                        </a:rPr>
                        <a:t>uman right</a:t>
                      </a:r>
                      <a:r>
                        <a:rPr lang="en-US" sz="2000" baseline="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0004"/>
                  </a:ext>
                </a:extLst>
              </a:tr>
            </a:tbl>
          </a:graphicData>
        </a:graphic>
      </p:graphicFrame>
      <p:sp>
        <p:nvSpPr>
          <p:cNvPr id="2" name="Title 1"/>
          <p:cNvSpPr>
            <a:spLocks noGrp="1"/>
          </p:cNvSpPr>
          <p:nvPr>
            <p:ph type="title"/>
          </p:nvPr>
        </p:nvSpPr>
        <p:spPr>
          <a:xfrm>
            <a:off x="457200" y="152400"/>
            <a:ext cx="8229600" cy="914400"/>
          </a:xfrm>
        </p:spPr>
        <p:txBody>
          <a:bodyPr>
            <a:normAutofit/>
          </a:bodyPr>
          <a:lstStyle/>
          <a:p>
            <a:pPr algn="ctr"/>
            <a:r>
              <a:rPr lang="en-US" sz="2000" dirty="0">
                <a:latin typeface="Times New Roman" panose="02020603050405020304" pitchFamily="18" charset="0"/>
                <a:cs typeface="Times New Roman" panose="02020603050405020304" pitchFamily="18" charset="0"/>
              </a:rPr>
              <a:t>Impact of Alternative Course of Action on Stakeholders</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Move </a:t>
            </a:r>
            <a:r>
              <a:rPr lang="en-US" sz="2000" dirty="0">
                <a:latin typeface="Times New Roman" panose="02020603050405020304" pitchFamily="18" charset="0"/>
                <a:cs typeface="Times New Roman" panose="02020603050405020304" pitchFamily="18" charset="0"/>
              </a:rPr>
              <a:t>its </a:t>
            </a:r>
            <a:r>
              <a:rPr lang="en-US" sz="2000" dirty="0" smtClean="0">
                <a:latin typeface="Times New Roman" panose="02020603050405020304" pitchFamily="18" charset="0"/>
                <a:cs typeface="Times New Roman" panose="02020603050405020304" pitchFamily="18" charset="0"/>
              </a:rPr>
              <a:t>Production </a:t>
            </a:r>
            <a:r>
              <a:rPr lang="en-US" sz="2000" dirty="0">
                <a:latin typeface="Times New Roman" panose="02020603050405020304" pitchFamily="18" charset="0"/>
                <a:cs typeface="Times New Roman" panose="02020603050405020304" pitchFamily="18" charset="0"/>
              </a:rPr>
              <a:t>out of </a:t>
            </a:r>
            <a:r>
              <a:rPr lang="en-US" sz="2000" dirty="0" smtClean="0">
                <a:latin typeface="Times New Roman" panose="02020603050405020304" pitchFamily="18" charset="0"/>
                <a:cs typeface="Times New Roman" panose="02020603050405020304" pitchFamily="18" charset="0"/>
              </a:rPr>
              <a:t>Unqualified Countries.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9539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5303520"/>
          </a:xfrm>
        </p:spPr>
        <p:txBody>
          <a:bodyPr>
            <a:normAutofit/>
          </a:bodyPr>
          <a:lstStyle/>
          <a:p>
            <a:r>
              <a:rPr lang="en-US" sz="2000" dirty="0">
                <a:latin typeface="Times New Roman" panose="02020603050405020304" pitchFamily="18" charset="0"/>
                <a:cs typeface="Times New Roman" panose="02020603050405020304" pitchFamily="18" charset="0"/>
              </a:rPr>
              <a:t>Duty of Care (Nike will protect its workers from abusive working </a:t>
            </a:r>
            <a:r>
              <a:rPr lang="en-US" sz="2000" dirty="0" smtClean="0">
                <a:latin typeface="Times New Roman" panose="02020603050405020304" pitchFamily="18" charset="0"/>
                <a:cs typeface="Times New Roman" panose="02020603050405020304" pitchFamily="18" charset="0"/>
              </a:rPr>
              <a:t>conditions by informing them about their right)</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Human Right (Nike will maintain human right </a:t>
            </a:r>
            <a:r>
              <a:rPr lang="en-US" sz="2000" dirty="0" smtClean="0">
                <a:latin typeface="Times New Roman" panose="02020603050405020304" pitchFamily="18" charset="0"/>
                <a:cs typeface="Times New Roman" panose="02020603050405020304" pitchFamily="18" charset="0"/>
              </a:rPr>
              <a:t>by educating </a:t>
            </a:r>
            <a:r>
              <a:rPr lang="en-US" sz="2000" dirty="0">
                <a:latin typeface="Times New Roman" panose="02020603050405020304" pitchFamily="18" charset="0"/>
                <a:cs typeface="Times New Roman" panose="02020603050405020304" pitchFamily="18" charset="0"/>
              </a:rPr>
              <a:t>its </a:t>
            </a:r>
            <a:r>
              <a:rPr lang="en-US" sz="2000" dirty="0" smtClean="0">
                <a:latin typeface="Times New Roman" panose="02020603050405020304" pitchFamily="18" charset="0"/>
                <a:cs typeface="Times New Roman" panose="02020603050405020304" pitchFamily="18" charset="0"/>
              </a:rPr>
              <a:t>workers about it)</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76200"/>
            <a:ext cx="8229600" cy="1524000"/>
          </a:xfrm>
        </p:spPr>
        <p:txBody>
          <a:bodyPr>
            <a:noAutofit/>
          </a:bodyPr>
          <a:lstStyle/>
          <a:p>
            <a:pPr algn="ctr"/>
            <a:r>
              <a:rPr lang="en-US" sz="2800" dirty="0">
                <a:latin typeface="Times New Roman" panose="02020603050405020304" pitchFamily="18" charset="0"/>
                <a:cs typeface="Times New Roman" panose="02020603050405020304" pitchFamily="18" charset="0"/>
              </a:rPr>
              <a:t>Applicable Ethical Principle or </a:t>
            </a:r>
            <a:r>
              <a:rPr lang="en-US" sz="2800" dirty="0" smtClean="0">
                <a:latin typeface="Times New Roman" panose="02020603050405020304" pitchFamily="18" charset="0"/>
                <a:cs typeface="Times New Roman" panose="02020603050405020304" pitchFamily="18" charset="0"/>
              </a:rPr>
              <a:t>Standard: </a:t>
            </a:r>
            <a:r>
              <a:rPr lang="en-US" sz="2800" dirty="0">
                <a:latin typeface="Times New Roman" panose="02020603050405020304" pitchFamily="18" charset="0"/>
                <a:cs typeface="Times New Roman" panose="02020603050405020304" pitchFamily="18" charset="0"/>
              </a:rPr>
              <a:t>Educate Workers about Labor Regulations and Nike’s Codes of Conduct.</a:t>
            </a:r>
          </a:p>
        </p:txBody>
      </p:sp>
    </p:spTree>
    <p:extLst>
      <p:ext uri="{BB962C8B-B14F-4D97-AF65-F5344CB8AC3E}">
        <p14:creationId xmlns:p14="http://schemas.microsoft.com/office/powerpoint/2010/main" xmlns="" val="1713265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5131649"/>
          </a:xfrm>
        </p:spPr>
        <p:txBody>
          <a:bodyPr>
            <a:normAutofit/>
          </a:bodyPr>
          <a:lstStyle/>
          <a:p>
            <a:r>
              <a:rPr lang="en-US" sz="2000" dirty="0">
                <a:latin typeface="Times New Roman" panose="02020603050405020304" pitchFamily="18" charset="0"/>
                <a:cs typeface="Times New Roman" panose="02020603050405020304" pitchFamily="18" charset="0"/>
              </a:rPr>
              <a:t>Duty of Care </a:t>
            </a:r>
            <a:r>
              <a:rPr lang="en-US" sz="2000" dirty="0" smtClean="0">
                <a:latin typeface="Times New Roman" panose="02020603050405020304" pitchFamily="18" charset="0"/>
                <a:cs typeface="Times New Roman" panose="02020603050405020304" pitchFamily="18" charset="0"/>
              </a:rPr>
              <a:t>(Nike will protect its workers from abusive working conditions).</a:t>
            </a: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Human Right (</a:t>
            </a:r>
            <a:r>
              <a:rPr lang="en-US" sz="2000" dirty="0">
                <a:latin typeface="Times New Roman" panose="02020603050405020304" pitchFamily="18" charset="0"/>
                <a:cs typeface="Times New Roman" panose="02020603050405020304" pitchFamily="18" charset="0"/>
              </a:rPr>
              <a:t>Nike will maintain human </a:t>
            </a:r>
            <a:r>
              <a:rPr lang="en-US" sz="2000" dirty="0" smtClean="0">
                <a:latin typeface="Times New Roman" panose="02020603050405020304" pitchFamily="18" charset="0"/>
                <a:cs typeface="Times New Roman" panose="02020603050405020304" pitchFamily="18" charset="0"/>
              </a:rPr>
              <a:t>right</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of </a:t>
            </a:r>
            <a:r>
              <a:rPr lang="en-US" sz="2000" dirty="0">
                <a:latin typeface="Times New Roman" panose="02020603050405020304" pitchFamily="18" charset="0"/>
                <a:cs typeface="Times New Roman" panose="02020603050405020304" pitchFamily="18" charset="0"/>
              </a:rPr>
              <a:t> its </a:t>
            </a:r>
            <a:r>
              <a:rPr lang="en-US" sz="2000" dirty="0" smtClean="0">
                <a:latin typeface="Times New Roman" panose="02020603050405020304" pitchFamily="18" charset="0"/>
                <a:cs typeface="Times New Roman" panose="02020603050405020304" pitchFamily="18" charset="0"/>
              </a:rPr>
              <a:t>workers).</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87471" y="76200"/>
            <a:ext cx="8229600" cy="1295400"/>
          </a:xfrm>
        </p:spPr>
        <p:txBody>
          <a:bodyPr>
            <a:noAutofit/>
          </a:bodyPr>
          <a:lstStyle/>
          <a:p>
            <a:pPr algn="ctr"/>
            <a:r>
              <a:rPr lang="en-US" sz="2800" dirty="0">
                <a:latin typeface="Times New Roman" panose="02020603050405020304" pitchFamily="18" charset="0"/>
                <a:cs typeface="Times New Roman" panose="02020603050405020304" pitchFamily="18" charset="0"/>
              </a:rPr>
              <a:t>Applicable Ethical Principle or Standard: Enforcing  Penalties on Abusive Practices on </a:t>
            </a:r>
            <a:r>
              <a:rPr lang="en-US" sz="2800" dirty="0" smtClean="0">
                <a:latin typeface="Times New Roman" panose="02020603050405020304" pitchFamily="18" charset="0"/>
                <a:cs typeface="Times New Roman" panose="02020603050405020304" pitchFamily="18" charset="0"/>
              </a:rPr>
              <a:t>Workers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22859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5086066"/>
          </a:xfrm>
        </p:spPr>
        <p:txBody>
          <a:bodyPr/>
          <a:lstStyle/>
          <a:p>
            <a:r>
              <a:rPr lang="en-US" sz="2000" dirty="0" smtClean="0">
                <a:latin typeface="Times New Roman" panose="02020603050405020304" pitchFamily="18" charset="0"/>
                <a:cs typeface="Times New Roman" panose="02020603050405020304" pitchFamily="18" charset="0"/>
              </a:rPr>
              <a:t>Utilitarian Principle (creates greatest good to the greatest number of citizens in a given country even though it may result in workers loosing their job</a:t>
            </a:r>
            <a:r>
              <a:rPr lang="en-US" dirty="0" smtClean="0"/>
              <a:t>. </a:t>
            </a:r>
            <a:endParaRPr lang="en-US" dirty="0"/>
          </a:p>
        </p:txBody>
      </p:sp>
      <p:sp>
        <p:nvSpPr>
          <p:cNvPr id="2" name="Title 1"/>
          <p:cNvSpPr>
            <a:spLocks noGrp="1"/>
          </p:cNvSpPr>
          <p:nvPr>
            <p:ph type="title"/>
          </p:nvPr>
        </p:nvSpPr>
        <p:spPr>
          <a:xfrm>
            <a:off x="457200" y="152400"/>
            <a:ext cx="8229600" cy="1295400"/>
          </a:xfrm>
        </p:spPr>
        <p:txBody>
          <a:bodyPr>
            <a:noAutofit/>
          </a:bodyPr>
          <a:lstStyle/>
          <a:p>
            <a:pPr algn="ctr"/>
            <a:r>
              <a:rPr lang="en-US" sz="2800" dirty="0">
                <a:latin typeface="Times New Roman" panose="02020603050405020304" pitchFamily="18" charset="0"/>
                <a:cs typeface="Times New Roman" panose="02020603050405020304" pitchFamily="18" charset="0"/>
              </a:rPr>
              <a:t>Applicable Ethical Principle or Standard: Move its Production out of Unqualified </a:t>
            </a:r>
            <a:r>
              <a:rPr lang="en-US" sz="2800" dirty="0" smtClean="0">
                <a:latin typeface="Times New Roman" panose="02020603050405020304" pitchFamily="18" charset="0"/>
                <a:cs typeface="Times New Roman" panose="02020603050405020304" pitchFamily="18" charset="0"/>
              </a:rPr>
              <a:t>Countries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6406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8915400" cy="4724400"/>
          </a:xfrm>
        </p:spPr>
        <p:txBody>
          <a:bodyPr/>
          <a:lstStyle/>
          <a:p>
            <a:r>
              <a:rPr lang="en-US" sz="2000" dirty="0">
                <a:latin typeface="Times New Roman" panose="02020603050405020304" pitchFamily="18" charset="0"/>
                <a:cs typeface="Times New Roman" panose="02020603050405020304" pitchFamily="18" charset="0"/>
              </a:rPr>
              <a:t>Nike </a:t>
            </a:r>
            <a:r>
              <a:rPr lang="en-US" sz="2000" dirty="0" smtClean="0">
                <a:latin typeface="Times New Roman" panose="02020603050405020304" pitchFamily="18" charset="0"/>
                <a:cs typeface="Times New Roman" panose="02020603050405020304" pitchFamily="18" charset="0"/>
              </a:rPr>
              <a:t>should implement </a:t>
            </a:r>
            <a:r>
              <a:rPr lang="en-US" sz="2000" dirty="0">
                <a:latin typeface="Times New Roman" panose="02020603050405020304" pitchFamily="18" charset="0"/>
                <a:cs typeface="Times New Roman" panose="02020603050405020304" pitchFamily="18" charset="0"/>
              </a:rPr>
              <a:t>programs that educate </a:t>
            </a:r>
            <a:r>
              <a:rPr lang="en-US" sz="2000" dirty="0" smtClean="0">
                <a:latin typeface="Times New Roman" panose="02020603050405020304" pitchFamily="18" charset="0"/>
                <a:cs typeface="Times New Roman" panose="02020603050405020304" pitchFamily="18" charset="0"/>
              </a:rPr>
              <a:t>its workers about </a:t>
            </a:r>
            <a:r>
              <a:rPr lang="en-US" sz="2000" dirty="0">
                <a:latin typeface="Times New Roman" panose="02020603050405020304" pitchFamily="18" charset="0"/>
                <a:cs typeface="Times New Roman" panose="02020603050405020304" pitchFamily="18" charset="0"/>
              </a:rPr>
              <a:t>their rights, the local labor regulations, and Nike’s Codes of Conduct. </a:t>
            </a:r>
            <a:endParaRPr lang="en-US" sz="2000" dirty="0" smtClean="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Nike </a:t>
            </a:r>
            <a:r>
              <a:rPr lang="en-US" sz="2000" dirty="0" smtClean="0">
                <a:latin typeface="Times New Roman" panose="02020603050405020304" pitchFamily="18" charset="0"/>
                <a:cs typeface="Times New Roman" panose="02020603050405020304" pitchFamily="18" charset="0"/>
              </a:rPr>
              <a:t>should correct </a:t>
            </a:r>
            <a:r>
              <a:rPr lang="en-US" sz="2000" dirty="0">
                <a:latin typeface="Times New Roman" panose="02020603050405020304" pitchFamily="18" charset="0"/>
                <a:cs typeface="Times New Roman" panose="02020603050405020304" pitchFamily="18" charset="0"/>
              </a:rPr>
              <a:t>the abusive practices of its contractors by enforcing a penalties on them and even stop doing business with them</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Nike </a:t>
            </a:r>
            <a:r>
              <a:rPr lang="en-US" sz="2000" dirty="0" smtClean="0">
                <a:latin typeface="Times New Roman" panose="02020603050405020304" pitchFamily="18" charset="0"/>
                <a:cs typeface="Times New Roman" panose="02020603050405020304" pitchFamily="18" charset="0"/>
              </a:rPr>
              <a:t>should </a:t>
            </a:r>
            <a:r>
              <a:rPr lang="en-US" sz="2000" dirty="0">
                <a:latin typeface="Times New Roman" panose="02020603050405020304" pitchFamily="18" charset="0"/>
                <a:cs typeface="Times New Roman" panose="02020603050405020304" pitchFamily="18" charset="0"/>
              </a:rPr>
              <a:t>move its production out of countries that are run by a dictatorship, do not respect human right, or have labor regulations which do not protect its labor force.</a:t>
            </a:r>
          </a:p>
          <a:p>
            <a:endParaRPr lang="en-US" dirty="0"/>
          </a:p>
          <a:p>
            <a:endParaRPr lang="en-US" dirty="0"/>
          </a:p>
          <a:p>
            <a:pPr marL="0" indent="0">
              <a:buNone/>
            </a:pPr>
            <a:endParaRPr lang="en-US" dirty="0"/>
          </a:p>
        </p:txBody>
      </p:sp>
      <p:sp>
        <p:nvSpPr>
          <p:cNvPr id="2" name="Title 1"/>
          <p:cNvSpPr>
            <a:spLocks noGrp="1"/>
          </p:cNvSpPr>
          <p:nvPr>
            <p:ph type="title"/>
          </p:nvPr>
        </p:nvSpPr>
        <p:spPr>
          <a:xfrm>
            <a:off x="762000" y="152401"/>
            <a:ext cx="8229600" cy="8382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Position/Recommendation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7987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915400" cy="4800600"/>
          </a:xfrm>
        </p:spPr>
        <p:txBody>
          <a:bodyPr>
            <a:normAutofit/>
          </a:bodyPr>
          <a:lstStyle/>
          <a:p>
            <a:r>
              <a:rPr lang="en-US" sz="2000" dirty="0">
                <a:latin typeface="Times New Roman" panose="02020603050405020304" pitchFamily="18" charset="0"/>
                <a:cs typeface="Times New Roman" panose="02020603050405020304" pitchFamily="18" charset="0"/>
              </a:rPr>
              <a:t>Now Nike accepts the charges and claims that the wages and working condition improved. (Morning, 2016</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Nike continue its financial success despite its pad </a:t>
            </a:r>
            <a:r>
              <a:rPr lang="en-US" sz="2000" dirty="0">
                <a:latin typeface="Times New Roman" panose="02020603050405020304" pitchFamily="18" charset="0"/>
                <a:cs typeface="Times New Roman" panose="02020603050405020304" pitchFamily="18" charset="0"/>
              </a:rPr>
              <a:t>corporate social responsibility </a:t>
            </a:r>
            <a:r>
              <a:rPr lang="en-US" sz="2000" dirty="0" smtClean="0">
                <a:latin typeface="Times New Roman" panose="02020603050405020304" pitchFamily="18" charset="0"/>
                <a:cs typeface="Times New Roman" panose="02020603050405020304" pitchFamily="18" charset="0"/>
              </a:rPr>
              <a:t>reputation.</a:t>
            </a:r>
            <a:r>
              <a:rPr lang="en-US" sz="2000" dirty="0">
                <a:latin typeface="Times New Roman" panose="02020603050405020304" pitchFamily="18" charset="0"/>
                <a:cs typeface="Times New Roman" panose="02020603050405020304" pitchFamily="18" charset="0"/>
              </a:rPr>
              <a:t> (Nasdaq, 2018</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revenue increased by 10% yearly in the last 10 years. (Nasdaq, 2018</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Nike is trying to </a:t>
            </a:r>
            <a:r>
              <a:rPr lang="en-US" sz="2000" dirty="0">
                <a:latin typeface="Times New Roman" panose="02020603050405020304" pitchFamily="18" charset="0"/>
                <a:cs typeface="Times New Roman" panose="02020603050405020304" pitchFamily="18" charset="0"/>
              </a:rPr>
              <a:t>implement c</a:t>
            </a:r>
            <a:r>
              <a:rPr lang="en-US" sz="2000" dirty="0" smtClean="0">
                <a:latin typeface="Times New Roman" panose="02020603050405020304" pitchFamily="18" charset="0"/>
                <a:cs typeface="Times New Roman" panose="02020603050405020304" pitchFamily="18" charset="0"/>
              </a:rPr>
              <a:t>orporate </a:t>
            </a:r>
            <a:r>
              <a:rPr lang="en-US" sz="2000" dirty="0">
                <a:latin typeface="Times New Roman" panose="02020603050405020304" pitchFamily="18" charset="0"/>
                <a:cs typeface="Times New Roman" panose="02020603050405020304" pitchFamily="18" charset="0"/>
              </a:rPr>
              <a:t>s</a:t>
            </a:r>
            <a:r>
              <a:rPr lang="en-US" sz="2000" dirty="0" smtClean="0">
                <a:latin typeface="Times New Roman" panose="02020603050405020304" pitchFamily="18" charset="0"/>
                <a:cs typeface="Times New Roman" panose="02020603050405020304" pitchFamily="18" charset="0"/>
              </a:rPr>
              <a:t>ocial responsibility  </a:t>
            </a:r>
            <a:r>
              <a:rPr lang="en-US" sz="2000" dirty="0">
                <a:latin typeface="Times New Roman" panose="02020603050405020304" pitchFamily="18" charset="0"/>
                <a:cs typeface="Times New Roman" panose="02020603050405020304" pitchFamily="18" charset="0"/>
              </a:rPr>
              <a:t>projects and CSR </a:t>
            </a:r>
            <a:r>
              <a:rPr lang="en-US" sz="2000" dirty="0" smtClean="0">
                <a:latin typeface="Times New Roman" panose="02020603050405020304" pitchFamily="18" charset="0"/>
                <a:cs typeface="Times New Roman" panose="02020603050405020304" pitchFamily="18" charset="0"/>
              </a:rPr>
              <a:t>advertisement to restore its corporate </a:t>
            </a:r>
            <a:r>
              <a:rPr lang="en-US" sz="2000" dirty="0">
                <a:latin typeface="Times New Roman" panose="02020603050405020304" pitchFamily="18" charset="0"/>
                <a:cs typeface="Times New Roman" panose="02020603050405020304" pitchFamily="18" charset="0"/>
              </a:rPr>
              <a:t>image. (Yang &amp; Hsu, 2017)</a:t>
            </a:r>
          </a:p>
          <a:p>
            <a:endParaRPr lang="en-US" dirty="0"/>
          </a:p>
        </p:txBody>
      </p:sp>
      <p:sp>
        <p:nvSpPr>
          <p:cNvPr id="2" name="Title 1"/>
          <p:cNvSpPr>
            <a:spLocks noGrp="1"/>
          </p:cNvSpPr>
          <p:nvPr>
            <p:ph type="title"/>
          </p:nvPr>
        </p:nvSpPr>
        <p:spPr>
          <a:xfrm>
            <a:off x="457200" y="76200"/>
            <a:ext cx="8229600" cy="9906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Aftermath of Incident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25821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normAutofit/>
          </a:bodyPr>
          <a:lstStyle/>
          <a:p>
            <a:r>
              <a:rPr lang="en-US" sz="2000" dirty="0">
                <a:latin typeface="Times New Roman" panose="02020603050405020304" pitchFamily="18" charset="0"/>
                <a:cs typeface="Times New Roman" panose="02020603050405020304" pitchFamily="18" charset="0"/>
              </a:rPr>
              <a:t>Despite the outstanding financial success of the company, social responsibility remains crucial in </a:t>
            </a:r>
            <a:r>
              <a:rPr lang="en-US" sz="2000" dirty="0" smtClean="0">
                <a:latin typeface="Times New Roman" panose="02020603050405020304" pitchFamily="18" charset="0"/>
                <a:cs typeface="Times New Roman" panose="02020603050405020304" pitchFamily="18" charset="0"/>
              </a:rPr>
              <a:t>shaping the company’s brand </a:t>
            </a:r>
            <a:r>
              <a:rPr lang="en-US" sz="2000" dirty="0">
                <a:latin typeface="Times New Roman" panose="02020603050405020304" pitchFamily="18" charset="0"/>
                <a:cs typeface="Times New Roman" panose="02020603050405020304" pitchFamily="18" charset="0"/>
              </a:rPr>
              <a:t>image</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Making </a:t>
            </a:r>
            <a:r>
              <a:rPr lang="en-US" sz="2000" dirty="0">
                <a:latin typeface="Times New Roman" panose="02020603050405020304" pitchFamily="18" charset="0"/>
                <a:cs typeface="Times New Roman" panose="02020603050405020304" pitchFamily="18" charset="0"/>
              </a:rPr>
              <a:t>great code of conduct is ineffective unless there is a clear plan to excusing it in the ground</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Prevention is better than cure”: Nike is trying sincerely to restore its corporate image in term of social responsibility (Yang &amp; Hsu, </a:t>
            </a:r>
            <a:r>
              <a:rPr lang="en-US" sz="2000" dirty="0" smtClean="0">
                <a:latin typeface="Times New Roman" panose="02020603050405020304" pitchFamily="18" charset="0"/>
                <a:cs typeface="Times New Roman" panose="02020603050405020304" pitchFamily="18" charset="0"/>
              </a:rPr>
              <a:t>2017) whereas </a:t>
            </a:r>
            <a:r>
              <a:rPr lang="en-US" sz="2000" dirty="0">
                <a:latin typeface="Times New Roman" panose="02020603050405020304" pitchFamily="18" charset="0"/>
                <a:cs typeface="Times New Roman" panose="02020603050405020304" pitchFamily="18" charset="0"/>
              </a:rPr>
              <a:t>it could prevent the damage in the first place.</a:t>
            </a:r>
          </a:p>
        </p:txBody>
      </p:sp>
      <p:sp>
        <p:nvSpPr>
          <p:cNvPr id="2" name="Title 1"/>
          <p:cNvSpPr>
            <a:spLocks noGrp="1"/>
          </p:cNvSpPr>
          <p:nvPr>
            <p:ph type="title"/>
          </p:nvPr>
        </p:nvSpPr>
        <p:spPr>
          <a:xfrm>
            <a:off x="457200" y="76200"/>
            <a:ext cx="8229600" cy="9144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Lessons for Other Corporations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57649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181600"/>
          </a:xfrm>
        </p:spPr>
        <p:txBody>
          <a:bodyPr>
            <a:normAutofit/>
          </a:bodyPr>
          <a:lstStyle/>
          <a:p>
            <a:r>
              <a:rPr lang="en-US" sz="2000" dirty="0" smtClean="0">
                <a:latin typeface="Times New Roman" panose="02020603050405020304" pitchFamily="18" charset="0"/>
                <a:cs typeface="Times New Roman" panose="02020603050405020304" pitchFamily="18" charset="0"/>
              </a:rPr>
              <a:t>How can Nike have a balance between its outstanding financial performance and its corporate social responsibility?</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76200"/>
            <a:ext cx="8229600" cy="7620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Case Discussion Questions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74177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800600"/>
          </a:xfrm>
        </p:spPr>
        <p:txBody>
          <a:bodyPr/>
          <a:lstStyle/>
          <a:p>
            <a:r>
              <a:rPr lang="en-US" sz="2000" dirty="0">
                <a:latin typeface="Times New Roman" panose="02020603050405020304" pitchFamily="18" charset="0"/>
                <a:cs typeface="Times New Roman" panose="02020603050405020304" pitchFamily="18" charset="0"/>
              </a:rPr>
              <a:t>Are Nike's global labor </a:t>
            </a:r>
            <a:r>
              <a:rPr lang="en-US" sz="2000" dirty="0" smtClean="0">
                <a:latin typeface="Times New Roman" panose="02020603050405020304" pitchFamily="18" charset="0"/>
                <a:cs typeface="Times New Roman" panose="02020603050405020304" pitchFamily="18" charset="0"/>
              </a:rPr>
              <a:t>practices justifiable </a:t>
            </a:r>
            <a:r>
              <a:rPr lang="en-US" sz="2000" dirty="0">
                <a:latin typeface="Times New Roman" panose="02020603050405020304" pitchFamily="18" charset="0"/>
                <a:cs typeface="Times New Roman" panose="02020603050405020304" pitchFamily="18" charset="0"/>
              </a:rPr>
              <a:t>since Nike don't own the factories and don't </a:t>
            </a:r>
            <a:r>
              <a:rPr lang="en-US" sz="2000" dirty="0" smtClean="0">
                <a:latin typeface="Times New Roman" panose="02020603050405020304" pitchFamily="18" charset="0"/>
                <a:cs typeface="Times New Roman" panose="02020603050405020304" pitchFamily="18" charset="0"/>
              </a:rPr>
              <a:t>have direct control on what </a:t>
            </a:r>
            <a:r>
              <a:rPr lang="en-US" sz="2000" dirty="0">
                <a:latin typeface="Times New Roman" panose="02020603050405020304" pitchFamily="18" charset="0"/>
                <a:cs typeface="Times New Roman" panose="02020603050405020304" pitchFamily="18" charset="0"/>
              </a:rPr>
              <a:t>goes on </a:t>
            </a:r>
            <a:r>
              <a:rPr lang="en-US" sz="2000" dirty="0" smtClean="0">
                <a:latin typeface="Times New Roman" panose="02020603050405020304" pitchFamily="18" charset="0"/>
                <a:cs typeface="Times New Roman" panose="02020603050405020304" pitchFamily="18" charset="0"/>
              </a:rPr>
              <a:t>there</a:t>
            </a:r>
            <a:r>
              <a:rPr lang="en-US" dirty="0" smtClean="0"/>
              <a:t>?</a:t>
            </a:r>
            <a:endParaRPr lang="en-US" dirty="0"/>
          </a:p>
        </p:txBody>
      </p:sp>
      <p:sp>
        <p:nvSpPr>
          <p:cNvPr id="2" name="Title 1"/>
          <p:cNvSpPr>
            <a:spLocks noGrp="1"/>
          </p:cNvSpPr>
          <p:nvPr>
            <p:ph type="title"/>
          </p:nvPr>
        </p:nvSpPr>
        <p:spPr>
          <a:xfrm>
            <a:off x="457200" y="76200"/>
            <a:ext cx="8229600" cy="990600"/>
          </a:xfrm>
        </p:spPr>
        <p:txBody>
          <a:bodyPr>
            <a:normAutofit/>
          </a:bodyPr>
          <a:lstStyle/>
          <a:p>
            <a:pPr algn="ctr"/>
            <a:r>
              <a:rPr lang="en-US" sz="2800" dirty="0">
                <a:latin typeface="Times New Roman" panose="02020603050405020304" pitchFamily="18" charset="0"/>
                <a:cs typeface="Times New Roman" panose="02020603050405020304" pitchFamily="18" charset="0"/>
              </a:rPr>
              <a:t>Case Discussion Questions</a:t>
            </a:r>
          </a:p>
        </p:txBody>
      </p:sp>
    </p:spTree>
    <p:extLst>
      <p:ext uri="{BB962C8B-B14F-4D97-AF65-F5344CB8AC3E}">
        <p14:creationId xmlns:p14="http://schemas.microsoft.com/office/powerpoint/2010/main" xmlns="" val="3587682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normAutofit/>
          </a:bodyPr>
          <a:lstStyle/>
          <a:p>
            <a:r>
              <a:rPr lang="en-US" sz="2000" dirty="0" smtClean="0">
                <a:latin typeface="Times New Roman" panose="02020603050405020304" pitchFamily="18" charset="0"/>
                <a:cs typeface="Times New Roman" panose="02020603050405020304" pitchFamily="18" charset="0"/>
              </a:rPr>
              <a:t>How can a </a:t>
            </a:r>
            <a:r>
              <a:rPr lang="en-US" sz="2000" dirty="0">
                <a:latin typeface="Times New Roman" panose="02020603050405020304" pitchFamily="18" charset="0"/>
                <a:cs typeface="Times New Roman" panose="02020603050405020304" pitchFamily="18" charset="0"/>
              </a:rPr>
              <a:t>company </a:t>
            </a:r>
            <a:r>
              <a:rPr lang="en-US" sz="2000" dirty="0" smtClean="0">
                <a:latin typeface="Times New Roman" panose="02020603050405020304" pitchFamily="18" charset="0"/>
                <a:cs typeface="Times New Roman" panose="02020603050405020304" pitchFamily="18" charset="0"/>
              </a:rPr>
              <a:t>effectively execute its code of conduct on a global scale?</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152400"/>
            <a:ext cx="8229600" cy="762000"/>
          </a:xfrm>
        </p:spPr>
        <p:txBody>
          <a:bodyPr>
            <a:normAutofit/>
          </a:bodyPr>
          <a:lstStyle/>
          <a:p>
            <a:pPr algn="ctr"/>
            <a:r>
              <a:rPr lang="en-US" sz="2800" dirty="0">
                <a:latin typeface="Times New Roman" panose="02020603050405020304" pitchFamily="18" charset="0"/>
                <a:cs typeface="Times New Roman" panose="02020603050405020304" pitchFamily="18" charset="0"/>
              </a:rPr>
              <a:t>Case Discussion Questions</a:t>
            </a:r>
          </a:p>
        </p:txBody>
      </p:sp>
    </p:spTree>
    <p:extLst>
      <p:ext uri="{BB962C8B-B14F-4D97-AF65-F5344CB8AC3E}">
        <p14:creationId xmlns:p14="http://schemas.microsoft.com/office/powerpoint/2010/main" xmlns="" val="1706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610600" cy="5486400"/>
          </a:xfrm>
        </p:spPr>
        <p:txBody>
          <a:bodyPr>
            <a:normAutofit/>
          </a:bodyPr>
          <a:lstStyle/>
          <a:p>
            <a:pPr marL="0" indent="0">
              <a:buNone/>
            </a:pPr>
            <a:endParaRPr lang="en-US" sz="1600" dirty="0" smtClean="0">
              <a:solidFill>
                <a:schemeClr val="accent1"/>
              </a:solidFill>
            </a:endParaRPr>
          </a:p>
          <a:p>
            <a:r>
              <a:rPr lang="en-US" sz="2000" dirty="0" err="1">
                <a:solidFill>
                  <a:schemeClr val="accent1"/>
                </a:solidFill>
                <a:latin typeface="Times New Roman" panose="02020603050405020304" pitchFamily="18" charset="0"/>
                <a:cs typeface="Times New Roman" panose="02020603050405020304" pitchFamily="18" charset="0"/>
              </a:rPr>
              <a:t>Wilsey</a:t>
            </a:r>
            <a:r>
              <a:rPr lang="en-US" sz="2000" dirty="0">
                <a:solidFill>
                  <a:schemeClr val="accent1"/>
                </a:solidFill>
                <a:latin typeface="Times New Roman" panose="02020603050405020304" pitchFamily="18" charset="0"/>
                <a:cs typeface="Times New Roman" panose="02020603050405020304" pitchFamily="18" charset="0"/>
              </a:rPr>
              <a:t>, M., &amp; </a:t>
            </a:r>
            <a:r>
              <a:rPr lang="en-US" sz="2000" dirty="0" err="1">
                <a:solidFill>
                  <a:schemeClr val="accent1"/>
                </a:solidFill>
                <a:latin typeface="Times New Roman" panose="02020603050405020304" pitchFamily="18" charset="0"/>
                <a:cs typeface="Times New Roman" panose="02020603050405020304" pitchFamily="18" charset="0"/>
              </a:rPr>
              <a:t>Lichtig</a:t>
            </a:r>
            <a:r>
              <a:rPr lang="en-US" sz="2000" dirty="0">
                <a:solidFill>
                  <a:schemeClr val="accent1"/>
                </a:solidFill>
                <a:latin typeface="Times New Roman" panose="02020603050405020304" pitchFamily="18" charset="0"/>
                <a:cs typeface="Times New Roman" panose="02020603050405020304" pitchFamily="18" charset="0"/>
              </a:rPr>
              <a:t>, S. (</a:t>
            </a:r>
            <a:r>
              <a:rPr lang="en-US" sz="2000" dirty="0" err="1">
                <a:solidFill>
                  <a:schemeClr val="accent1"/>
                </a:solidFill>
                <a:latin typeface="Times New Roman" panose="02020603050405020304" pitchFamily="18" charset="0"/>
                <a:cs typeface="Times New Roman" panose="02020603050405020304" pitchFamily="18" charset="0"/>
              </a:rPr>
              <a:t>n.d.</a:t>
            </a:r>
            <a:r>
              <a:rPr lang="en-US" sz="2000" dirty="0">
                <a:solidFill>
                  <a:schemeClr val="accent1"/>
                </a:solidFill>
                <a:latin typeface="Times New Roman" panose="02020603050405020304" pitchFamily="18" charset="0"/>
                <a:cs typeface="Times New Roman" panose="02020603050405020304" pitchFamily="18" charset="0"/>
              </a:rPr>
              <a:t>). The Nike Controversy. Retrieved October 25, 2018, from https://web.stanford.edu/class/e297c/trade_environment/wheeling/hnike.html</a:t>
            </a:r>
            <a:r>
              <a:rPr lang="en-US" sz="2000" dirty="0">
                <a:latin typeface="Times New Roman" panose="02020603050405020304" pitchFamily="18" charset="0"/>
                <a:cs typeface="Times New Roman" panose="02020603050405020304" pitchFamily="18" charset="0"/>
              </a:rPr>
              <a:t> </a:t>
            </a:r>
          </a:p>
          <a:p>
            <a:r>
              <a:rPr lang="en-US" sz="2000" dirty="0" smtClean="0">
                <a:latin typeface="Times New Roman" panose="02020603050405020304" pitchFamily="18" charset="0"/>
                <a:cs typeface="Times New Roman" panose="02020603050405020304" pitchFamily="18" charset="0"/>
              </a:rPr>
              <a:t>Moore</a:t>
            </a:r>
            <a:r>
              <a:rPr lang="en-US" sz="2000" dirty="0">
                <a:latin typeface="Times New Roman" panose="02020603050405020304" pitchFamily="18" charset="0"/>
                <a:cs typeface="Times New Roman" panose="02020603050405020304" pitchFamily="18" charset="0"/>
              </a:rPr>
              <a:t>, M. (2011, November 22). The Big One (9/10) Movie CLIP - Tickets to Indonesia for Phil Knight (1997) HD. Retrieved from https://</a:t>
            </a:r>
            <a:r>
              <a:rPr lang="en-US" sz="2000" dirty="0" smtClean="0">
                <a:latin typeface="Times New Roman" panose="02020603050405020304" pitchFamily="18" charset="0"/>
                <a:cs typeface="Times New Roman" panose="02020603050405020304" pitchFamily="18" charset="0"/>
              </a:rPr>
              <a:t>www.youtube.com/watch?v=28B_sZZ6km4.</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Yang, C., &amp; Hsu, T. (2017). Effects of skepticism about corporate social responsibility advertising on consumer attitude. </a:t>
            </a:r>
            <a:r>
              <a:rPr lang="en-US" sz="2000" i="1" dirty="0">
                <a:latin typeface="Times New Roman" panose="02020603050405020304" pitchFamily="18" charset="0"/>
                <a:cs typeface="Times New Roman" panose="02020603050405020304" pitchFamily="18" charset="0"/>
              </a:rPr>
              <a:t>Social Behavior and Personality: An International Journal,</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45</a:t>
            </a:r>
            <a:r>
              <a:rPr lang="en-US" sz="2000" dirty="0">
                <a:latin typeface="Times New Roman" panose="02020603050405020304" pitchFamily="18" charset="0"/>
                <a:cs typeface="Times New Roman" panose="02020603050405020304" pitchFamily="18" charset="0"/>
              </a:rPr>
              <a:t>(3), 453-467. </a:t>
            </a:r>
            <a:r>
              <a:rPr lang="en-US" sz="2000" dirty="0" smtClean="0">
                <a:latin typeface="Times New Roman" panose="02020603050405020304" pitchFamily="18" charset="0"/>
                <a:cs typeface="Times New Roman" panose="02020603050405020304" pitchFamily="18" charset="0"/>
              </a:rPr>
              <a:t>doi:10.2224/sbp.5788.</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Nasdaq. (2018, October 22). NKE Income Statement. Retrieved from </a:t>
            </a:r>
            <a:r>
              <a:rPr lang="en-US" sz="2000" dirty="0">
                <a:latin typeface="Times New Roman" panose="02020603050405020304" pitchFamily="18" charset="0"/>
                <a:cs typeface="Times New Roman" panose="02020603050405020304" pitchFamily="18" charset="0"/>
                <a:hlinkClick r:id="rId2"/>
              </a:rPr>
              <a:t>https://</a:t>
            </a:r>
            <a:r>
              <a:rPr lang="en-US" sz="2000" dirty="0" smtClean="0">
                <a:latin typeface="Times New Roman" panose="02020603050405020304" pitchFamily="18" charset="0"/>
                <a:cs typeface="Times New Roman" panose="02020603050405020304" pitchFamily="18" charset="0"/>
                <a:hlinkClick r:id="rId2"/>
              </a:rPr>
              <a:t>www.nasdaq.com/symbol/nke/financials?query=income-statement</a:t>
            </a:r>
            <a:r>
              <a:rPr lang="en-US" sz="2000" dirty="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Morning, C. S. (2016, April 24). How Phil Knight's "crazy idea" conquers the sporting world. Retrieved October 22, 2018, from https://</a:t>
            </a:r>
            <a:r>
              <a:rPr lang="en-US" sz="2000" dirty="0" smtClean="0">
                <a:latin typeface="Times New Roman" panose="02020603050405020304" pitchFamily="18" charset="0"/>
                <a:cs typeface="Times New Roman" panose="02020603050405020304" pitchFamily="18" charset="0"/>
              </a:rPr>
              <a:t>www.youtube.com/watch?v=dxWJTo-0eyk.</a:t>
            </a:r>
            <a:endParaRPr lang="en-US" sz="2000" dirty="0">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533400" y="304800"/>
            <a:ext cx="8229600" cy="838200"/>
          </a:xfrm>
        </p:spPr>
        <p:txBody>
          <a:bodyPr/>
          <a:lstStyle/>
          <a:p>
            <a:pPr algn="ctr"/>
            <a:r>
              <a:rPr lang="en-US" dirty="0" smtClean="0"/>
              <a:t>References</a:t>
            </a:r>
            <a:endParaRPr lang="en-US" dirty="0"/>
          </a:p>
        </p:txBody>
      </p:sp>
    </p:spTree>
    <p:extLst>
      <p:ext uri="{BB962C8B-B14F-4D97-AF65-F5344CB8AC3E}">
        <p14:creationId xmlns:p14="http://schemas.microsoft.com/office/powerpoint/2010/main" xmlns="" val="5992873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2812</TotalTime>
  <Words>2500</Words>
  <Application>Microsoft Office PowerPoint</Application>
  <PresentationFormat>On-screen Show (4:3)</PresentationFormat>
  <Paragraphs>212</Paragraphs>
  <Slides>24</Slides>
  <Notes>19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Concourse</vt:lpstr>
      <vt:lpstr>Nike and the Global Labor Market</vt:lpstr>
      <vt:lpstr>Key Facts</vt:lpstr>
      <vt:lpstr>Key Facts</vt:lpstr>
      <vt:lpstr>Key Facts</vt:lpstr>
      <vt:lpstr>Key Facts</vt:lpstr>
      <vt:lpstr>Stakeholders and Their Stakes</vt:lpstr>
      <vt:lpstr>Dilemma/Issue Posed to Management</vt:lpstr>
      <vt:lpstr>Action Management Took</vt:lpstr>
      <vt:lpstr>Cost/Benefit Analysis of Ineffective Code of Conduct</vt:lpstr>
      <vt:lpstr>Applicable Ethical Principle or Standard</vt:lpstr>
      <vt:lpstr>Alternatives Open to Management</vt:lpstr>
      <vt:lpstr>Impact of Alternative Course of Action on Stakeholders: Educate Workers about Labor Regulations and Nike’s Codes of Conduct.</vt:lpstr>
      <vt:lpstr>Impact of Alternative Course of Action on Stakeholders: Enforcing  Penalties on Abusive Practices on Workers </vt:lpstr>
      <vt:lpstr>Impact of Alternative Course of Action on Stakeholders: Move its Production out of Unqualified Countries.</vt:lpstr>
      <vt:lpstr>Applicable Ethical Principle or Standard: Educate Workers about Labor Regulations and Nike’s Codes of Conduct.</vt:lpstr>
      <vt:lpstr>Applicable Ethical Principle or Standard: Enforcing  Penalties on Abusive Practices on Workers</vt:lpstr>
      <vt:lpstr>Applicable Ethical Principle or Standard: Move its Production out of Unqualified Countries</vt:lpstr>
      <vt:lpstr>Position/Recommendation</vt:lpstr>
      <vt:lpstr>Aftermath of Incident</vt:lpstr>
      <vt:lpstr>Lessons for Other Corporations</vt:lpstr>
      <vt:lpstr>Case Discussion Questions</vt:lpstr>
      <vt:lpstr>Case Discussion Questions</vt:lpstr>
      <vt:lpstr>Case Discussion Questions</vt:lpstr>
      <vt:lpstr>References</vt:lpstr>
    </vt:vector>
  </TitlesOfParts>
  <Company>Barry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 of Chapter Case: Merck Vioxx</dc:title>
  <dc:creator>doittemp</dc:creator>
  <cp:lastModifiedBy>ADM</cp:lastModifiedBy>
  <cp:revision>115</cp:revision>
  <cp:lastPrinted>2018-09-05T21:19:29Z</cp:lastPrinted>
  <dcterms:created xsi:type="dcterms:W3CDTF">2016-05-16T19:37:11Z</dcterms:created>
  <dcterms:modified xsi:type="dcterms:W3CDTF">2018-11-12T19:26:55Z</dcterms:modified>
</cp:coreProperties>
</file>